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9" r:id="rId10"/>
    <p:sldId id="264" r:id="rId11"/>
    <p:sldId id="267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41FE5-D7BF-4D46-B1FB-AF1B93DB4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70E27-9CC5-4D77-B2B9-CD756A825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ED08E-1F12-4A7D-B188-B7C7E275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F01-1E40-4B95-B3E0-E8C4A953A05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AFBEE-956E-4002-9F59-8F251F69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9E287-035A-49AE-93E5-9ABE6E08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021-63D1-46EC-8E87-0699FC2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FCF4-A19D-46DE-9B52-5AF8EA6C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3156B-4A1C-4451-B83C-2006238F0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BD94A-DF42-41DE-BA3D-F30F64F3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F01-1E40-4B95-B3E0-E8C4A953A05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0A287-7A63-4766-8484-278EAB7D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FA6DD-6783-462B-83D8-C52A6C65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021-63D1-46EC-8E87-0699FC2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5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1FC5CF-4C50-48F6-95AE-F3E432DEA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1BC0B-F16A-436B-B93F-7511B9934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F39F8-2F05-4BCA-8D5D-C15BEC6C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F01-1E40-4B95-B3E0-E8C4A953A05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FE175-7E60-47AE-AC07-BDB567E8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4401F-C1C0-44B3-BEB3-FD928CDA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021-63D1-46EC-8E87-0699FC2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6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57D3-FE3D-4E77-B023-BB46C8E5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2AC51-FCF2-4796-9FCD-BC3C12B28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5ACCE-F026-4BFA-9869-800659B5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F01-1E40-4B95-B3E0-E8C4A953A05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B62D8-BC56-45C0-A1D7-EC339526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997F4-E0A3-4A6D-87C3-C4C45526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021-63D1-46EC-8E87-0699FC2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8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F101-950B-434D-8664-F9B6C0CAC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B266-0223-411B-8E5B-3CCDD2BCD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C29F1-CA25-4099-B204-6BB073B7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F01-1E40-4B95-B3E0-E8C4A953A05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A0151-88D9-49C2-B864-541D36C6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6A1EF-A0E5-4FC8-9C9E-35118F3B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021-63D1-46EC-8E87-0699FC2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B8D4-D8C7-4419-995B-D57447B4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C9D78-AC13-4FAF-829E-366478E05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585E9-1F9A-4EBE-8B14-8EF0A75E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0D49C-2862-45C0-BB99-088DFD23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F01-1E40-4B95-B3E0-E8C4A953A05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7CE45-615A-4AF6-9D9B-CCBB1146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66653-EEA4-4CB5-8F1E-C3133096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021-63D1-46EC-8E87-0699FC2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8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0DAD-2B59-43A1-884F-622E81F6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4C4B-C3D1-4209-B3EE-8A70611A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F79C7-AFEF-4B46-A4FC-A3C7CB262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E8276B-4D79-48E8-9C5C-623D7C8B5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85A618-6075-4499-8079-3DAE7D406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8E37A8-B932-48BA-99B7-6659A9E8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F01-1E40-4B95-B3E0-E8C4A953A05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EE7B4F-2794-4082-98DA-31B7B09B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A3344-1D23-4808-9CB1-3D7D267C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021-63D1-46EC-8E87-0699FC2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9DD2-0889-4C0D-B97C-2518535F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BBB62-E214-4A09-A822-236467CC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F01-1E40-4B95-B3E0-E8C4A953A05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CEDCF-C4BF-4AD0-ABE1-0C0D60D7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CF363-83E4-49F1-9673-208D7B54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021-63D1-46EC-8E87-0699FC2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5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5EFE0-781C-4ADC-9523-1149061C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F01-1E40-4B95-B3E0-E8C4A953A05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6E6A0-910E-4953-8169-659C1854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CADF1-EBFB-4CAB-AE87-D5AA284A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021-63D1-46EC-8E87-0699FC2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4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62B3-5ADB-4078-BAEB-30EBC7C5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BF07D-7B1F-479B-9120-C00B8F25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A63D7-1AC0-4572-AD69-2562478E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981B5-3487-404C-A445-71F02095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F01-1E40-4B95-B3E0-E8C4A953A05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0926C-B9DD-45D0-B836-522355D35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D821A-99FF-4C85-A8A2-6EFDAEBA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021-63D1-46EC-8E87-0699FC2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0201-AF41-4A7C-A0B4-1771FE52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14E08-398B-45F8-A1B9-21FBDDEC0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1A59E-99F0-4A89-BA5D-A4AFC2A3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C29F3-F222-4887-B065-1EBE19E6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DF01-1E40-4B95-B3E0-E8C4A953A05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D392C-39F1-44B3-8C94-D8DB9631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D1CEC-A354-48B5-AD72-F212569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021-63D1-46EC-8E87-0699FC2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AF8AC-1E3B-4731-AFCC-88A6191B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5BFDE-A955-4EC2-89A4-F3F8AFD3C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34F26-6098-4874-A14D-5DA42CCC0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9DF01-1E40-4B95-B3E0-E8C4A953A05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B16FE-BC20-4C42-A14C-6C414FA46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4E509-D3C7-491B-A6C5-518557BB0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47021-63D1-46EC-8E87-0699FC2F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5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nta.cc/2IvPhhc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hsnet.org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nostrander@ostrandersconsulting.com" TargetMode="External"/><Relationship Id="rId4" Type="http://schemas.openxmlformats.org/officeDocument/2006/relationships/hyperlink" Target="https://ostrandersconsulting.com/index.ph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DBDAD-A301-4EB0-92EB-84AC9DDB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80808"/>
                </a:solidFill>
              </a:rPr>
              <a:t>December 8, 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7E440-0524-4D90-A23C-565C28BA2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IHS Resource Development Meeting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F1F25-B984-409A-BB81-9DE4AE0D14C4}"/>
              </a:ext>
            </a:extLst>
          </p:cNvPr>
          <p:cNvSpPr txBox="1"/>
          <p:nvPr/>
        </p:nvSpPr>
        <p:spPr>
          <a:xfrm>
            <a:off x="495300" y="5247601"/>
            <a:ext cx="1119890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effectLst/>
                <a:latin typeface="Arial" panose="020B0604020202020204" pitchFamily="34" charset="0"/>
              </a:rPr>
              <a:t>A think-tank approach to discussing ongoing grant opportunities, best practices for grant preparation and interfacing with Grantmakers during application.</a:t>
            </a:r>
            <a:endParaRPr lang="en-US" sz="2400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F604E07-DD7E-49AB-A1AB-7CAF87C10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04" y="772374"/>
            <a:ext cx="2313591" cy="18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9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910AE8-5603-4CFB-A77C-434B7E483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365"/>
            <a:ext cx="12192000" cy="6768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D7974-C309-4B24-85CD-90631BA1E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43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3D76"/>
                </a:solidFill>
              </a:rPr>
              <a:t>White Board Session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C3F086-B96F-40E8-B881-139618F4EB9B}"/>
              </a:ext>
            </a:extLst>
          </p:cNvPr>
          <p:cNvSpPr/>
          <p:nvPr/>
        </p:nvSpPr>
        <p:spPr>
          <a:xfrm>
            <a:off x="1799166" y="1993409"/>
            <a:ext cx="85936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are your </a:t>
            </a:r>
          </a:p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greatest areas of need?</a:t>
            </a:r>
          </a:p>
        </p:txBody>
      </p:sp>
    </p:spTree>
    <p:extLst>
      <p:ext uri="{BB962C8B-B14F-4D97-AF65-F5344CB8AC3E}">
        <p14:creationId xmlns:p14="http://schemas.microsoft.com/office/powerpoint/2010/main" val="28003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59808-B284-4A42-8B7C-286DD2BDB755}"/>
              </a:ext>
            </a:extLst>
          </p:cNvPr>
          <p:cNvSpPr txBox="1"/>
          <p:nvPr/>
        </p:nvSpPr>
        <p:spPr>
          <a:xfrm>
            <a:off x="476250" y="1222771"/>
            <a:ext cx="39243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HOMELESSNESS</a:t>
            </a:r>
          </a:p>
          <a:p>
            <a:r>
              <a:rPr lang="en-US" sz="2800" b="1" dirty="0"/>
              <a:t>Money for Shelter Space</a:t>
            </a:r>
          </a:p>
          <a:p>
            <a:r>
              <a:rPr lang="en-US" sz="2800" b="1" dirty="0"/>
              <a:t>Subsidized Housing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81E75-D0E0-48D6-A658-A3D8C9B0D1CE}"/>
              </a:ext>
            </a:extLst>
          </p:cNvPr>
          <p:cNvSpPr txBox="1"/>
          <p:nvPr/>
        </p:nvSpPr>
        <p:spPr>
          <a:xfrm>
            <a:off x="476250" y="2793861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</a:rPr>
              <a:t>COVID-19 Relief</a:t>
            </a:r>
          </a:p>
          <a:p>
            <a:r>
              <a:rPr lang="en-US" sz="2800" b="1" dirty="0"/>
              <a:t>Operational Support</a:t>
            </a:r>
          </a:p>
          <a:p>
            <a:r>
              <a:rPr lang="en-US" sz="2800" b="1" dirty="0"/>
              <a:t>PPE Needs</a:t>
            </a:r>
          </a:p>
          <a:p>
            <a:r>
              <a:rPr lang="en-US" sz="2800" b="1" dirty="0"/>
              <a:t>Navigating Federal Programs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CA0A2-F90F-4EEC-85BD-0949F482610A}"/>
              </a:ext>
            </a:extLst>
          </p:cNvPr>
          <p:cNvSpPr txBox="1"/>
          <p:nvPr/>
        </p:nvSpPr>
        <p:spPr>
          <a:xfrm>
            <a:off x="5200650" y="1222771"/>
            <a:ext cx="70961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WORKFORCE DEVELOPMENT</a:t>
            </a:r>
          </a:p>
          <a:p>
            <a:r>
              <a:rPr lang="en-US" sz="2800" b="1" dirty="0"/>
              <a:t>On the Job Training</a:t>
            </a:r>
          </a:p>
          <a:p>
            <a:r>
              <a:rPr lang="en-US" sz="2800" b="1" dirty="0"/>
              <a:t>Continuing Education</a:t>
            </a:r>
          </a:p>
          <a:p>
            <a:endParaRPr lang="en-US" sz="4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6AF0A-50A6-4E35-A843-380E78DD3D3F}"/>
              </a:ext>
            </a:extLst>
          </p:cNvPr>
          <p:cNvSpPr txBox="1"/>
          <p:nvPr/>
        </p:nvSpPr>
        <p:spPr>
          <a:xfrm>
            <a:off x="5200650" y="2793861"/>
            <a:ext cx="56197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Other Human Services </a:t>
            </a:r>
          </a:p>
          <a:p>
            <a:r>
              <a:rPr lang="en-US" sz="2800" b="1" dirty="0"/>
              <a:t>Food Security</a:t>
            </a:r>
          </a:p>
          <a:p>
            <a:r>
              <a:rPr lang="en-US" sz="2800" b="1" dirty="0"/>
              <a:t>Healthcare Delivery </a:t>
            </a:r>
          </a:p>
          <a:p>
            <a:r>
              <a:rPr lang="en-US" sz="2800" b="1" dirty="0"/>
              <a:t>Rural Transit</a:t>
            </a:r>
          </a:p>
          <a:p>
            <a:r>
              <a:rPr lang="en-US" sz="2800" b="1" dirty="0"/>
              <a:t>Child &amp; Family Services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AC7D9-EBF9-4273-AA69-AECA81BBCAD6}"/>
              </a:ext>
            </a:extLst>
          </p:cNvPr>
          <p:cNvSpPr txBox="1"/>
          <p:nvPr/>
        </p:nvSpPr>
        <p:spPr>
          <a:xfrm>
            <a:off x="476250" y="5341918"/>
            <a:ext cx="1104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Emerging Opportunities Trending in 2021: </a:t>
            </a:r>
          </a:p>
          <a:p>
            <a:pPr algn="ctr"/>
            <a:r>
              <a:rPr lang="en-US" sz="2800" dirty="0"/>
              <a:t>Criminal Justice Reform, Mental Health Services and Telemedicine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3B949-1515-455C-8A19-DDF07640F9F9}"/>
              </a:ext>
            </a:extLst>
          </p:cNvPr>
          <p:cNvSpPr txBox="1"/>
          <p:nvPr/>
        </p:nvSpPr>
        <p:spPr>
          <a:xfrm>
            <a:off x="833437" y="310663"/>
            <a:ext cx="10525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D76"/>
                </a:solidFill>
                <a:latin typeface="+mj-lt"/>
              </a:rPr>
              <a:t>What We’re Hearing</a:t>
            </a:r>
          </a:p>
        </p:txBody>
      </p:sp>
    </p:spTree>
    <p:extLst>
      <p:ext uri="{BB962C8B-B14F-4D97-AF65-F5344CB8AC3E}">
        <p14:creationId xmlns:p14="http://schemas.microsoft.com/office/powerpoint/2010/main" val="377755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311C-836C-488B-8A00-2F39F7EA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7" y="640080"/>
            <a:ext cx="4786895" cy="202564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/>
              <a:t>Current Opportunities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1246A-4DD9-4422-A709-10F468CD0E6B}"/>
              </a:ext>
            </a:extLst>
          </p:cNvPr>
          <p:cNvSpPr txBox="1"/>
          <p:nvPr/>
        </p:nvSpPr>
        <p:spPr>
          <a:xfrm>
            <a:off x="645857" y="2835706"/>
            <a:ext cx="4786895" cy="8612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Stay up to date with our monthly </a:t>
            </a:r>
            <a:r>
              <a:rPr lang="en-US" sz="2400" dirty="0">
                <a:hlinkClick r:id="rId2"/>
              </a:rPr>
              <a:t>newsletter</a:t>
            </a:r>
            <a:r>
              <a:rPr lang="en-US" sz="2400" dirty="0"/>
              <a:t>.</a:t>
            </a: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AA5883C9-BA48-49E5-B31B-4FD696D15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0250" y="4425696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8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416" y="0"/>
            <a:ext cx="6107584" cy="6858000"/>
          </a:xfrm>
          <a:prstGeom prst="rect">
            <a:avLst/>
          </a:prstGeom>
          <a:solidFill>
            <a:srgbClr val="4B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1163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CF94A7F-FB11-4395-A7DD-D87B6E95F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16" y="640080"/>
            <a:ext cx="6107584" cy="5709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72D205-4851-49DE-9C2B-B1BA41956D2B}"/>
              </a:ext>
            </a:extLst>
          </p:cNvPr>
          <p:cNvSpPr txBox="1"/>
          <p:nvPr/>
        </p:nvSpPr>
        <p:spPr>
          <a:xfrm>
            <a:off x="645857" y="4041676"/>
            <a:ext cx="47868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Features: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Group-related News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Recently Announced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&amp; Professional Development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Meeting Dates, Times, Recordings and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/>
              <a:t>*Sent after each meeting has concluded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94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CE477E-6D53-487D-BEF7-D9DA58BD1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3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1F945D-FC0D-4F9B-9B0A-ABA333BD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4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3D76"/>
                </a:solidFill>
              </a:rPr>
              <a:t>Open Forum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F0308-F246-45CA-A12B-665F010AA5DA}"/>
              </a:ext>
            </a:extLst>
          </p:cNvPr>
          <p:cNvSpPr/>
          <p:nvPr/>
        </p:nvSpPr>
        <p:spPr>
          <a:xfrm>
            <a:off x="1577788" y="2103000"/>
            <a:ext cx="85881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Questions or Problems </a:t>
            </a:r>
          </a:p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with Ongoing Applications?</a:t>
            </a:r>
          </a:p>
        </p:txBody>
      </p:sp>
    </p:spTree>
    <p:extLst>
      <p:ext uri="{BB962C8B-B14F-4D97-AF65-F5344CB8AC3E}">
        <p14:creationId xmlns:p14="http://schemas.microsoft.com/office/powerpoint/2010/main" val="31607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EF5629-0A0C-40A1-8DD5-DDD78B103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D76"/>
                </a:solidFill>
              </a:rPr>
              <a:t>Recap, Questions &amp; Comments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144C83-E3EB-44C6-85F9-7ACACFD42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1365857"/>
            <a:ext cx="6891187" cy="4811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We’re Here for You!</a:t>
            </a:r>
            <a:endParaRPr lang="en-US" sz="1800" dirty="0"/>
          </a:p>
          <a:p>
            <a:pPr marL="0" indent="0" algn="ctr">
              <a:buNone/>
            </a:pPr>
            <a:r>
              <a:rPr lang="en-US" sz="2000" b="1" dirty="0"/>
              <a:t>We hope to provide opportunities for: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Briefings from and referrals to vetted grant-writing and administration professionals.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 notification of new and relevant funding opportunities.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latest resource development updates in a monthly newsletter.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of applications and planning.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Top-notch resource development training.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priceless opportunities to collaborate with a network of nonprofit and human services professionals </a:t>
            </a:r>
            <a:endParaRPr lang="en-US" sz="2000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FD590F-1674-4539-957C-ABEF40125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3"/>
          <a:stretch/>
        </p:blipFill>
        <p:spPr>
          <a:xfrm>
            <a:off x="8901179" y="976987"/>
            <a:ext cx="1919402" cy="3240478"/>
          </a:xfrm>
          <a:prstGeom prst="rect">
            <a:avLst/>
          </a:prstGeom>
        </p:spPr>
      </p:pic>
      <p:grpSp>
        <p:nvGrpSpPr>
          <p:cNvPr id="22" name="Group 17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39FF5D-4C4E-4479-B418-EC85C7B3B8F8}"/>
              </a:ext>
            </a:extLst>
          </p:cNvPr>
          <p:cNvSpPr txBox="1"/>
          <p:nvPr/>
        </p:nvSpPr>
        <p:spPr>
          <a:xfrm>
            <a:off x="7534652" y="4403685"/>
            <a:ext cx="3371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i="0" dirty="0">
                <a:solidFill>
                  <a:srgbClr val="003D76"/>
                </a:solidFill>
                <a:effectLst/>
                <a:latin typeface="Arial" panose="020B0604020202020204" pitchFamily="34" charset="0"/>
              </a:rPr>
              <a:t>Jason Jordan</a:t>
            </a:r>
          </a:p>
          <a:p>
            <a:pPr algn="r"/>
            <a:r>
              <a:rPr lang="en-US" b="0" i="0" dirty="0">
                <a:solidFill>
                  <a:srgbClr val="003D76"/>
                </a:solidFill>
                <a:effectLst/>
                <a:latin typeface="Arial" panose="020B0604020202020204" pitchFamily="34" charset="0"/>
              </a:rPr>
              <a:t>Director of Communications &amp; Member Services jordanj@ihsnet.org </a:t>
            </a:r>
          </a:p>
          <a:p>
            <a:pPr algn="r"/>
            <a:r>
              <a:rPr lang="en-US" b="0" i="0" dirty="0">
                <a:solidFill>
                  <a:srgbClr val="003D76"/>
                </a:solidFill>
                <a:effectLst/>
                <a:latin typeface="Arial" panose="020B0604020202020204" pitchFamily="34" charset="0"/>
              </a:rPr>
              <a:t>607-776-9467 ext. 231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F4AE42-37E9-40B8-94C6-36A7C146000B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7534653" y="889603"/>
            <a:ext cx="0" cy="5287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86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1014-5250-4D0A-9A61-E02928A8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3D76"/>
                </a:solidFill>
              </a:rPr>
              <a:t>A Streamlined Effort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7FC4CE-D01E-4D88-9F0B-28950BB7A825}"/>
              </a:ext>
            </a:extLst>
          </p:cNvPr>
          <p:cNvSpPr/>
          <p:nvPr/>
        </p:nvSpPr>
        <p:spPr>
          <a:xfrm>
            <a:off x="393700" y="1690688"/>
            <a:ext cx="3136900" cy="2017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STEUBEN RESOURCE DEVELOPMENT GROUP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024CF-A71E-4469-8D8C-FB49277D68A6}"/>
              </a:ext>
            </a:extLst>
          </p:cNvPr>
          <p:cNvSpPr/>
          <p:nvPr/>
        </p:nvSpPr>
        <p:spPr>
          <a:xfrm>
            <a:off x="4527550" y="1690688"/>
            <a:ext cx="3136900" cy="2017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C-RED</a:t>
            </a:r>
          </a:p>
          <a:p>
            <a:pPr algn="ctr"/>
            <a:r>
              <a:rPr lang="en-US" dirty="0"/>
              <a:t>Chemung Resource Development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82861A-ED37-461E-A3D6-F715624CE2B1}"/>
              </a:ext>
            </a:extLst>
          </p:cNvPr>
          <p:cNvSpPr/>
          <p:nvPr/>
        </p:nvSpPr>
        <p:spPr>
          <a:xfrm>
            <a:off x="8661400" y="1690688"/>
            <a:ext cx="3136900" cy="2017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IHS PRD &amp; Member Services</a:t>
            </a:r>
          </a:p>
          <a:p>
            <a:pPr algn="ctr"/>
            <a:r>
              <a:rPr lang="en-US" dirty="0"/>
              <a:t>Consultations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35CEDA-DC9A-4FE3-8E4F-5BD8C4173B02}"/>
              </a:ext>
            </a:extLst>
          </p:cNvPr>
          <p:cNvCxnSpPr/>
          <p:nvPr/>
        </p:nvCxnSpPr>
        <p:spPr>
          <a:xfrm>
            <a:off x="3670300" y="2699544"/>
            <a:ext cx="72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BAC8C0-7CD2-4469-AD34-284730789C88}"/>
              </a:ext>
            </a:extLst>
          </p:cNvPr>
          <p:cNvCxnSpPr/>
          <p:nvPr/>
        </p:nvCxnSpPr>
        <p:spPr>
          <a:xfrm>
            <a:off x="7804150" y="2699544"/>
            <a:ext cx="72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88E0B6-83A3-4A07-A2B2-010FF043D30A}"/>
              </a:ext>
            </a:extLst>
          </p:cNvPr>
          <p:cNvCxnSpPr>
            <a:cxnSpLocks/>
            <a:endCxn id="3" idx="2"/>
          </p:cNvCxnSpPr>
          <p:nvPr/>
        </p:nvCxnSpPr>
        <p:spPr>
          <a:xfrm flipH="1" flipV="1">
            <a:off x="1962150" y="3708400"/>
            <a:ext cx="2600326" cy="116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5F8CD4-B962-48F6-A473-1788A10B26A1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7664450" y="3708400"/>
            <a:ext cx="2565400" cy="116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C0D1A62-FE98-45DB-BBBB-079382DF25D7}"/>
              </a:ext>
            </a:extLst>
          </p:cNvPr>
          <p:cNvSpPr/>
          <p:nvPr/>
        </p:nvSpPr>
        <p:spPr>
          <a:xfrm>
            <a:off x="4527550" y="4775200"/>
            <a:ext cx="3136900" cy="17176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IHS Resource Development Group</a:t>
            </a:r>
          </a:p>
        </p:txBody>
      </p:sp>
    </p:spTree>
    <p:extLst>
      <p:ext uri="{BB962C8B-B14F-4D97-AF65-F5344CB8AC3E}">
        <p14:creationId xmlns:p14="http://schemas.microsoft.com/office/powerpoint/2010/main" val="271547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28CC-C9BD-442F-9060-9548022D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3D76"/>
                </a:solidFill>
              </a:rPr>
              <a:t>How Services Are Evolving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B52E2-5666-497E-8695-CFBC3415893B}"/>
              </a:ext>
            </a:extLst>
          </p:cNvPr>
          <p:cNvSpPr txBox="1"/>
          <p:nvPr/>
        </p:nvSpPr>
        <p:spPr>
          <a:xfrm>
            <a:off x="565150" y="1690688"/>
            <a:ext cx="110617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will no longer offer start to finish grant writing services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What does that mean?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Why are we changing service models?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Why will this result in better service?</a:t>
            </a:r>
          </a:p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9ACE64A-C35F-4335-8178-6AD03794A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57" y="1690688"/>
            <a:ext cx="6829777" cy="45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F090-4F45-4146-BDF5-76BD6F98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3D76"/>
                </a:solidFill>
              </a:rPr>
              <a:t>What Services Will Continue?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3FDC16-02BD-4DD4-865E-BFB2BA164C43}"/>
              </a:ext>
            </a:extLst>
          </p:cNvPr>
          <p:cNvSpPr/>
          <p:nvPr/>
        </p:nvSpPr>
        <p:spPr>
          <a:xfrm>
            <a:off x="2781150" y="863898"/>
            <a:ext cx="6439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NEARLY EVERYTHING!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6B964A2-8E50-4CA6-8E99-16F09F5E0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58296"/>
              </p:ext>
            </p:extLst>
          </p:nvPr>
        </p:nvGraphicFramePr>
        <p:xfrm>
          <a:off x="568325" y="1787862"/>
          <a:ext cx="1105535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7675">
                  <a:extLst>
                    <a:ext uri="{9D8B030D-6E8A-4147-A177-3AD203B41FA5}">
                      <a16:colId xmlns:a16="http://schemas.microsoft.com/office/drawing/2014/main" val="601594867"/>
                    </a:ext>
                  </a:extLst>
                </a:gridCol>
                <a:gridCol w="5527675">
                  <a:extLst>
                    <a:ext uri="{9D8B030D-6E8A-4147-A177-3AD203B41FA5}">
                      <a16:colId xmlns:a16="http://schemas.microsoft.com/office/drawing/2014/main" val="3033821888"/>
                    </a:ext>
                  </a:extLst>
                </a:gridCol>
              </a:tblGrid>
              <a:tr h="380053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RESEARCH &amp; WRITING </a:t>
                      </a:r>
                    </a:p>
                    <a:p>
                      <a:pPr algn="l"/>
                      <a:endParaRPr lang="en-US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DRAFTING PROGRAM RFPs</a:t>
                      </a:r>
                    </a:p>
                    <a:p>
                      <a:pPr algn="l"/>
                      <a:endParaRPr lang="en-US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DEMOGRAPHICS &amp; STATISTICAL RESEARCH</a:t>
                      </a:r>
                    </a:p>
                    <a:p>
                      <a:pPr algn="l"/>
                      <a:endParaRPr lang="en-US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REVIVED PROGRAM EVALUATION OPTIONS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                                                    (COMING SOON!)</a:t>
                      </a:r>
                    </a:p>
                    <a:p>
                      <a:pPr algn="l"/>
                      <a:endParaRPr lang="en-US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REVIEW OR WRITTEN GRANT PROPOSALS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PLANNING &amp; POSITIONING YOUR ORGANIZATION FOR FUNDER REQUIREMENTS</a:t>
                      </a:r>
                    </a:p>
                    <a:p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LINKING YOUR ORGANIZATION TO PROFESSIONAL DEVELOPMENT OPPORTUNITIES</a:t>
                      </a:r>
                    </a:p>
                    <a:p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REVIEW OF ANY ORGANIZATION MATERIALS </a:t>
                      </a:r>
                    </a:p>
                    <a:p>
                      <a:r>
                        <a:rPr lang="en-US" dirty="0"/>
                        <a:t>	(ANNUAL REPORTS, WEBSITES, NEWSLETTERS,                      BROCHURES, AND ETC.)</a:t>
                      </a:r>
                    </a:p>
                    <a:p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PAIRING ORGANIZATIONS FOR COLLABORATIVE EFFORTS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29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88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BE23-EB29-4F39-8B8D-5C563340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3D76"/>
                </a:solidFill>
              </a:rPr>
              <a:t>Basic Terms of Service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C4DEE2-F299-4EDC-8316-9A5D1F4D2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97204"/>
              </p:ext>
            </p:extLst>
          </p:nvPr>
        </p:nvGraphicFramePr>
        <p:xfrm>
          <a:off x="838200" y="1557866"/>
          <a:ext cx="10515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91251025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163435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OUR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RESPONSIBILITIES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71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 lead meetings bi-monthly;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 make requests for specific grant opportunities the applicant qualifies for;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894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 fulfill user requests in a timely manner;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 supply agency information to the grant writer upon request;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482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 issue a monthly update of opportunities;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Agrees to be invoiced at the stated hourly rate for projects;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17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 invoice partners within the first 10 days of the month following billable activity.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Agrees to pay invoices within 30 days.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6586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4E7B846-0DF5-471E-8D2E-9BD8C7A57C79}"/>
              </a:ext>
            </a:extLst>
          </p:cNvPr>
          <p:cNvSpPr txBox="1"/>
          <p:nvPr/>
        </p:nvSpPr>
        <p:spPr>
          <a:xfrm>
            <a:off x="1954212" y="4803775"/>
            <a:ext cx="828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highlight>
                  <a:srgbClr val="FFFF00"/>
                </a:highlight>
              </a:rPr>
              <a:t>The rate of service is $65/hour. Time may be capped by the service user.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highlight>
                  <a:srgbClr val="FFFF00"/>
                </a:highlight>
              </a:rPr>
              <a:t>An initial consultation/review of terms is free.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highlight>
                  <a:srgbClr val="FFFF00"/>
                </a:highlight>
              </a:rPr>
              <a:t>A full Memorandum of Understanding will be provided upon request of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highlight>
                  <a:srgbClr val="FFFF00"/>
                </a:highlight>
              </a:rPr>
              <a:t>There is no fee for referral to outside services, network providers set their own fees. </a:t>
            </a:r>
          </a:p>
        </p:txBody>
      </p:sp>
    </p:spTree>
    <p:extLst>
      <p:ext uri="{BB962C8B-B14F-4D97-AF65-F5344CB8AC3E}">
        <p14:creationId xmlns:p14="http://schemas.microsoft.com/office/powerpoint/2010/main" val="317140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D83E9-E482-4543-BE48-3C835261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003D76"/>
                </a:solidFill>
              </a:rPr>
              <a:t>How to Make a Request</a:t>
            </a:r>
            <a:endParaRPr lang="en-US" b="1" dirty="0">
              <a:solidFill>
                <a:srgbClr val="003D7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0E4F1-C190-4688-9F1E-679BBC6EB3F1}"/>
              </a:ext>
            </a:extLst>
          </p:cNvPr>
          <p:cNvSpPr txBox="1"/>
          <p:nvPr/>
        </p:nvSpPr>
        <p:spPr>
          <a:xfrm>
            <a:off x="609600" y="1690688"/>
            <a:ext cx="10744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Four Easy Steps</a:t>
            </a:r>
          </a:p>
          <a:p>
            <a:pPr algn="ctr"/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Visit our website: </a:t>
            </a:r>
            <a:r>
              <a:rPr lang="en-US" sz="2000" dirty="0">
                <a:hlinkClick r:id="rId2"/>
              </a:rPr>
              <a:t>www.ihsnet.org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Select Resource Development from the IHS Services List in the Navigation Menu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Click the Button “Make A Resource Development Request”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Fill in the Google Doc. and Submit it. </a:t>
            </a: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22A6CFD-71FD-4EC0-97DC-CF5E2C5B1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90" y="4092240"/>
            <a:ext cx="5868219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1774-5BDC-4C08-AFFB-D66D5AC9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3D76"/>
                </a:solidFill>
              </a:rPr>
              <a:t>Why Consult with IHS?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61F48-5806-4ECF-8DBB-3374C1A8AC2A}"/>
              </a:ext>
            </a:extLst>
          </p:cNvPr>
          <p:cNvSpPr txBox="1"/>
          <p:nvPr/>
        </p:nvSpPr>
        <p:spPr>
          <a:xfrm>
            <a:off x="838200" y="1748909"/>
            <a:ext cx="10515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Our History </a:t>
            </a:r>
          </a:p>
          <a:p>
            <a:r>
              <a:rPr lang="en-US" dirty="0"/>
              <a:t>	– Since 1984 we’ve facilitated the needs of nonprofit members and governmental agency partners.</a:t>
            </a:r>
          </a:p>
          <a:p>
            <a:endParaRPr lang="en-US" sz="2400" b="1" dirty="0"/>
          </a:p>
          <a:p>
            <a:r>
              <a:rPr lang="en-US" sz="2400" b="1" dirty="0"/>
              <a:t>Our Track Record </a:t>
            </a:r>
          </a:p>
          <a:p>
            <a:r>
              <a:rPr lang="en-US" dirty="0"/>
              <a:t>	– In the last 20 years, we’ve helped secure tens-of-millions of dollars for clients.</a:t>
            </a:r>
          </a:p>
          <a:p>
            <a:r>
              <a:rPr lang="en-US" b="1" dirty="0"/>
              <a:t>2016: </a:t>
            </a:r>
            <a:r>
              <a:rPr lang="en-US" dirty="0"/>
              <a:t>$1.3M, </a:t>
            </a:r>
            <a:r>
              <a:rPr lang="en-US" b="1" dirty="0"/>
              <a:t>2017:</a:t>
            </a:r>
            <a:r>
              <a:rPr lang="en-US" dirty="0"/>
              <a:t> $945,333, </a:t>
            </a:r>
            <a:r>
              <a:rPr lang="en-US" b="1" dirty="0"/>
              <a:t>2018: $</a:t>
            </a:r>
            <a:r>
              <a:rPr lang="en-US" dirty="0"/>
              <a:t>6.6M, </a:t>
            </a:r>
            <a:r>
              <a:rPr lang="en-US" b="1" dirty="0"/>
              <a:t>2019: $</a:t>
            </a:r>
            <a:r>
              <a:rPr lang="en-US" dirty="0"/>
              <a:t>2.9M, </a:t>
            </a:r>
            <a:r>
              <a:rPr lang="en-US" b="1" dirty="0"/>
              <a:t>2020: </a:t>
            </a:r>
            <a:r>
              <a:rPr lang="en-US" dirty="0"/>
              <a:t>TBD</a:t>
            </a:r>
          </a:p>
          <a:p>
            <a:endParaRPr lang="en-US" sz="2400" b="1" dirty="0"/>
          </a:p>
          <a:p>
            <a:r>
              <a:rPr lang="en-US" sz="2400" b="1" dirty="0"/>
              <a:t>Added Member Benefits</a:t>
            </a:r>
          </a:p>
          <a:p>
            <a:r>
              <a:rPr lang="en-US" dirty="0"/>
              <a:t>IHS members can access reduced </a:t>
            </a:r>
            <a:r>
              <a:rPr lang="en-US" dirty="0" err="1"/>
              <a:t>GrantStation</a:t>
            </a:r>
            <a:r>
              <a:rPr lang="en-US" dirty="0"/>
              <a:t> membership and NYCON resources.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Our Ability to Scale to Your Needs </a:t>
            </a:r>
          </a:p>
          <a:p>
            <a:r>
              <a:rPr lang="en-US" dirty="0"/>
              <a:t>	– We’re building a network of professionals to supplement our services.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CB44355-61DE-4AE3-8886-45D46B221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265" y="4587969"/>
            <a:ext cx="2006601" cy="16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6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tableware&#10;&#10;Description automatically generated">
            <a:extLst>
              <a:ext uri="{FF2B5EF4-FFF2-40B4-BE49-F238E27FC236}">
                <a16:creationId xmlns:a16="http://schemas.microsoft.com/office/drawing/2014/main" id="{CE12EF86-2219-4665-A81A-3ACDC2ED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922025"/>
            <a:ext cx="5294716" cy="108541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D21D7BB-5FFF-4D11-9D35-5D8DC1681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28" y="922025"/>
            <a:ext cx="3604090" cy="3604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5D0929-D630-4132-984F-41E94FB5D3F6}"/>
              </a:ext>
            </a:extLst>
          </p:cNvPr>
          <p:cNvSpPr txBox="1"/>
          <p:nvPr/>
        </p:nvSpPr>
        <p:spPr>
          <a:xfrm>
            <a:off x="643468" y="2472267"/>
            <a:ext cx="52626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Ostrander's Consulting is an Elmira-based firm focused on helping guide and assist businesses and communities in generating economic growth and revitalization efforts.</a:t>
            </a:r>
            <a:br>
              <a:rPr lang="en-US" sz="2000" b="0" i="0" dirty="0">
                <a:solidFill>
                  <a:srgbClr val="403F42"/>
                </a:solidFill>
                <a:effectLst/>
                <a:latin typeface="Arial" panose="020B0604020202020204" pitchFamily="34" charset="0"/>
              </a:rPr>
            </a:br>
            <a:endParaRPr lang="en-US" sz="2000" b="0" i="0" dirty="0">
              <a:solidFill>
                <a:srgbClr val="403F42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With more than 30 years of combined experience, they also have working relationships with the region's nonprofit community.</a:t>
            </a:r>
            <a:endParaRPr lang="en-US" sz="2000" b="0" i="0" dirty="0">
              <a:solidFill>
                <a:srgbClr val="403F4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2000" b="0" i="0" dirty="0">
              <a:solidFill>
                <a:srgbClr val="403F42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000" b="0" i="0" u="sng" dirty="0">
                <a:solidFill>
                  <a:srgbClr val="48A199"/>
                </a:solidFill>
                <a:effectLst/>
                <a:latin typeface="Arial" panose="020B0604020202020204" pitchFamily="34" charset="0"/>
                <a:hlinkClick r:id="rId4"/>
              </a:rPr>
              <a:t>Link to Additional Resource</a:t>
            </a:r>
            <a:endParaRPr lang="en-US" sz="2000" b="0" i="0" dirty="0">
              <a:solidFill>
                <a:srgbClr val="403F4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11E6D-BF97-44E7-8794-FFADF0C4868B}"/>
              </a:ext>
            </a:extLst>
          </p:cNvPr>
          <p:cNvSpPr txBox="1"/>
          <p:nvPr/>
        </p:nvSpPr>
        <p:spPr>
          <a:xfrm>
            <a:off x="7095428" y="4651970"/>
            <a:ext cx="396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Nichola Ostrander</a:t>
            </a:r>
          </a:p>
          <a:p>
            <a:r>
              <a:rPr lang="en-US" b="1" dirty="0"/>
              <a:t>Owner, Consultant</a:t>
            </a:r>
          </a:p>
          <a:p>
            <a:r>
              <a:rPr lang="en-US" dirty="0"/>
              <a:t>Ostrander’s Consulting, Certified MWBE</a:t>
            </a:r>
          </a:p>
          <a:p>
            <a:r>
              <a:rPr lang="en-US" b="0" i="0" u="none" strike="noStrike" dirty="0">
                <a:solidFill>
                  <a:srgbClr val="FFFFFF"/>
                </a:solidFill>
                <a:effectLst/>
                <a:latin typeface="Nunito Sans"/>
                <a:hlinkClick r:id="rId5"/>
              </a:rPr>
              <a:t>nostrander@ostrandersconsulting.com</a:t>
            </a:r>
            <a:r>
              <a:rPr lang="en-US" b="0" i="0" u="none" strike="noStrike" dirty="0">
                <a:solidFill>
                  <a:srgbClr val="FFFFFF"/>
                </a:solidFill>
                <a:effectLst/>
                <a:latin typeface="Nunito San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9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19A73-F611-47AC-9F37-72EEC8DF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3D76"/>
                </a:solidFill>
              </a:rPr>
              <a:t>Any Follow Up Questions?</a:t>
            </a:r>
          </a:p>
        </p:txBody>
      </p:sp>
      <p:pic>
        <p:nvPicPr>
          <p:cNvPr id="4" name="Picture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8E3885CF-08EA-4021-9882-4F65FE87B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010"/>
            <a:ext cx="12188142" cy="43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11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723</Words>
  <Application>Microsoft Office PowerPoint</Application>
  <PresentationFormat>Widescreen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Nunito Sans</vt:lpstr>
      <vt:lpstr>Office Theme</vt:lpstr>
      <vt:lpstr>IHS Resource Development Meeting</vt:lpstr>
      <vt:lpstr>A Streamlined Effort</vt:lpstr>
      <vt:lpstr>How Services Are Evolving</vt:lpstr>
      <vt:lpstr>What Services Will Continue?</vt:lpstr>
      <vt:lpstr>Basic Terms of Service</vt:lpstr>
      <vt:lpstr>How to Make a Request</vt:lpstr>
      <vt:lpstr>Why Consult with IHS?</vt:lpstr>
      <vt:lpstr>PowerPoint Presentation</vt:lpstr>
      <vt:lpstr>Any Follow Up Questions?</vt:lpstr>
      <vt:lpstr>White Board Session</vt:lpstr>
      <vt:lpstr>PowerPoint Presentation</vt:lpstr>
      <vt:lpstr>Current Opportunities</vt:lpstr>
      <vt:lpstr>Open Forum</vt:lpstr>
      <vt:lpstr>Recap, Questions &amp;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IHS Resource Development Meeting</dc:title>
  <dc:creator>Jason Jordan</dc:creator>
  <cp:lastModifiedBy>Jason Jordan</cp:lastModifiedBy>
  <cp:revision>4</cp:revision>
  <dcterms:created xsi:type="dcterms:W3CDTF">2020-12-08T14:36:25Z</dcterms:created>
  <dcterms:modified xsi:type="dcterms:W3CDTF">2020-12-08T15:05:59Z</dcterms:modified>
</cp:coreProperties>
</file>