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69" r:id="rId3"/>
    <p:sldId id="268" r:id="rId4"/>
    <p:sldId id="262" r:id="rId5"/>
    <p:sldId id="257" r:id="rId6"/>
    <p:sldId id="258" r:id="rId7"/>
    <p:sldId id="259" r:id="rId8"/>
    <p:sldId id="261" r:id="rId9"/>
    <p:sldId id="265" r:id="rId10"/>
    <p:sldId id="260" r:id="rId11"/>
    <p:sldId id="264" r:id="rId12"/>
    <p:sldId id="266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44" y="8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C7311-9CAE-4317-BC8D-339168F3E9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61744C-6BDB-4312-9C89-75D51D81A670}">
      <dgm:prSet/>
      <dgm:spPr/>
      <dgm:t>
        <a:bodyPr/>
        <a:lstStyle/>
        <a:p>
          <a:r>
            <a:rPr lang="en-US"/>
            <a:t>Food Bank of the Southern Tier</a:t>
          </a:r>
        </a:p>
      </dgm:t>
    </dgm:pt>
    <dgm:pt modelId="{64D2EDDB-B7E4-4090-8E43-942E53C3B639}" type="parTrans" cxnId="{21DC134C-6731-4C0B-88AF-D8307CB99804}">
      <dgm:prSet/>
      <dgm:spPr/>
      <dgm:t>
        <a:bodyPr/>
        <a:lstStyle/>
        <a:p>
          <a:endParaRPr lang="en-US"/>
        </a:p>
      </dgm:t>
    </dgm:pt>
    <dgm:pt modelId="{D9F13AFA-97C5-4B65-A9AD-0AB22FB3BADA}" type="sibTrans" cxnId="{21DC134C-6731-4C0B-88AF-D8307CB99804}">
      <dgm:prSet/>
      <dgm:spPr/>
      <dgm:t>
        <a:bodyPr/>
        <a:lstStyle/>
        <a:p>
          <a:endParaRPr lang="en-US"/>
        </a:p>
      </dgm:t>
    </dgm:pt>
    <dgm:pt modelId="{EC10CACE-A44F-43F2-A44F-B66979B7A1EE}">
      <dgm:prSet/>
      <dgm:spPr/>
      <dgm:t>
        <a:bodyPr/>
        <a:lstStyle/>
        <a:p>
          <a:r>
            <a:rPr lang="en-US"/>
            <a:t>Review Current Posts – Telling their story, Calls to Action, Resources Offered, Shares from Partners</a:t>
          </a:r>
        </a:p>
      </dgm:t>
    </dgm:pt>
    <dgm:pt modelId="{7DAE2390-220D-4602-BBF6-BD5D0B4AB6EC}" type="parTrans" cxnId="{840F48A9-5873-47E5-A8DC-8F659EE82F4F}">
      <dgm:prSet/>
      <dgm:spPr/>
      <dgm:t>
        <a:bodyPr/>
        <a:lstStyle/>
        <a:p>
          <a:endParaRPr lang="en-US"/>
        </a:p>
      </dgm:t>
    </dgm:pt>
    <dgm:pt modelId="{86730E75-5D57-4208-8CEC-CBC138F6E535}" type="sibTrans" cxnId="{840F48A9-5873-47E5-A8DC-8F659EE82F4F}">
      <dgm:prSet/>
      <dgm:spPr/>
      <dgm:t>
        <a:bodyPr/>
        <a:lstStyle/>
        <a:p>
          <a:endParaRPr lang="en-US"/>
        </a:p>
      </dgm:t>
    </dgm:pt>
    <dgm:pt modelId="{C133C1E3-9EB7-4459-AFD3-36819175E47F}">
      <dgm:prSet/>
      <dgm:spPr/>
      <dgm:t>
        <a:bodyPr/>
        <a:lstStyle/>
        <a:p>
          <a:r>
            <a:rPr lang="en-US"/>
            <a:t>Every announcement gets a press release</a:t>
          </a:r>
        </a:p>
      </dgm:t>
    </dgm:pt>
    <dgm:pt modelId="{B708B414-86E3-4D39-B6E3-C75567336E3F}" type="parTrans" cxnId="{CCFBE6BA-51DE-4CB1-9F67-36A5E79ED5BE}">
      <dgm:prSet/>
      <dgm:spPr/>
      <dgm:t>
        <a:bodyPr/>
        <a:lstStyle/>
        <a:p>
          <a:endParaRPr lang="en-US"/>
        </a:p>
      </dgm:t>
    </dgm:pt>
    <dgm:pt modelId="{81B97AB5-0967-4978-87C4-5B7CE6CFBF15}" type="sibTrans" cxnId="{CCFBE6BA-51DE-4CB1-9F67-36A5E79ED5BE}">
      <dgm:prSet/>
      <dgm:spPr/>
      <dgm:t>
        <a:bodyPr/>
        <a:lstStyle/>
        <a:p>
          <a:endParaRPr lang="en-US"/>
        </a:p>
      </dgm:t>
    </dgm:pt>
    <dgm:pt modelId="{C12288D9-C047-4AF9-900D-331FB78E9E5C}" type="pres">
      <dgm:prSet presAssocID="{33AC7311-9CAE-4317-BC8D-339168F3E92D}" presName="linear" presStyleCnt="0">
        <dgm:presLayoutVars>
          <dgm:animLvl val="lvl"/>
          <dgm:resizeHandles val="exact"/>
        </dgm:presLayoutVars>
      </dgm:prSet>
      <dgm:spPr/>
    </dgm:pt>
    <dgm:pt modelId="{2C7FF8B3-46A6-4B81-BF60-2BB8F914EEAB}" type="pres">
      <dgm:prSet presAssocID="{4E61744C-6BDB-4312-9C89-75D51D81A67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FBC39B3-A9BF-493A-B100-B577607D0F9C}" type="pres">
      <dgm:prSet presAssocID="{4E61744C-6BDB-4312-9C89-75D51D81A670}" presName="childText" presStyleLbl="revTx" presStyleIdx="0" presStyleCnt="1">
        <dgm:presLayoutVars>
          <dgm:bulletEnabled val="1"/>
        </dgm:presLayoutVars>
      </dgm:prSet>
      <dgm:spPr/>
    </dgm:pt>
    <dgm:pt modelId="{61C32C63-D89B-4808-82BB-E9A83A069C44}" type="pres">
      <dgm:prSet presAssocID="{C133C1E3-9EB7-4459-AFD3-36819175E47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E663123-1CC3-4FE3-9123-45ACF1AFF818}" type="presOf" srcId="{4E61744C-6BDB-4312-9C89-75D51D81A670}" destId="{2C7FF8B3-46A6-4B81-BF60-2BB8F914EEAB}" srcOrd="0" destOrd="0" presId="urn:microsoft.com/office/officeart/2005/8/layout/vList2"/>
    <dgm:cxn modelId="{21DC134C-6731-4C0B-88AF-D8307CB99804}" srcId="{33AC7311-9CAE-4317-BC8D-339168F3E92D}" destId="{4E61744C-6BDB-4312-9C89-75D51D81A670}" srcOrd="0" destOrd="0" parTransId="{64D2EDDB-B7E4-4090-8E43-942E53C3B639}" sibTransId="{D9F13AFA-97C5-4B65-A9AD-0AB22FB3BADA}"/>
    <dgm:cxn modelId="{840F48A9-5873-47E5-A8DC-8F659EE82F4F}" srcId="{4E61744C-6BDB-4312-9C89-75D51D81A670}" destId="{EC10CACE-A44F-43F2-A44F-B66979B7A1EE}" srcOrd="0" destOrd="0" parTransId="{7DAE2390-220D-4602-BBF6-BD5D0B4AB6EC}" sibTransId="{86730E75-5D57-4208-8CEC-CBC138F6E535}"/>
    <dgm:cxn modelId="{93C42AB0-9560-4E89-A621-BF4E71B2F8D5}" type="presOf" srcId="{EC10CACE-A44F-43F2-A44F-B66979B7A1EE}" destId="{2FBC39B3-A9BF-493A-B100-B577607D0F9C}" srcOrd="0" destOrd="0" presId="urn:microsoft.com/office/officeart/2005/8/layout/vList2"/>
    <dgm:cxn modelId="{CCFBE6BA-51DE-4CB1-9F67-36A5E79ED5BE}" srcId="{33AC7311-9CAE-4317-BC8D-339168F3E92D}" destId="{C133C1E3-9EB7-4459-AFD3-36819175E47F}" srcOrd="1" destOrd="0" parTransId="{B708B414-86E3-4D39-B6E3-C75567336E3F}" sibTransId="{81B97AB5-0967-4978-87C4-5B7CE6CFBF15}"/>
    <dgm:cxn modelId="{194A2CD0-BD65-4125-9FEE-F653A4C722A5}" type="presOf" srcId="{C133C1E3-9EB7-4459-AFD3-36819175E47F}" destId="{61C32C63-D89B-4808-82BB-E9A83A069C44}" srcOrd="0" destOrd="0" presId="urn:microsoft.com/office/officeart/2005/8/layout/vList2"/>
    <dgm:cxn modelId="{310443D6-FB1D-458B-8B9A-6B5E9629B320}" type="presOf" srcId="{33AC7311-9CAE-4317-BC8D-339168F3E92D}" destId="{C12288D9-C047-4AF9-900D-331FB78E9E5C}" srcOrd="0" destOrd="0" presId="urn:microsoft.com/office/officeart/2005/8/layout/vList2"/>
    <dgm:cxn modelId="{05366C81-1D1D-4775-AD05-F01AF0525298}" type="presParOf" srcId="{C12288D9-C047-4AF9-900D-331FB78E9E5C}" destId="{2C7FF8B3-46A6-4B81-BF60-2BB8F914EEAB}" srcOrd="0" destOrd="0" presId="urn:microsoft.com/office/officeart/2005/8/layout/vList2"/>
    <dgm:cxn modelId="{CC51CBA8-0541-4619-8451-0C6FF15C10D6}" type="presParOf" srcId="{C12288D9-C047-4AF9-900D-331FB78E9E5C}" destId="{2FBC39B3-A9BF-493A-B100-B577607D0F9C}" srcOrd="1" destOrd="0" presId="urn:microsoft.com/office/officeart/2005/8/layout/vList2"/>
    <dgm:cxn modelId="{9475A3FD-C1E2-4F2F-9CCC-5EE32956F20E}" type="presParOf" srcId="{C12288D9-C047-4AF9-900D-331FB78E9E5C}" destId="{61C32C63-D89B-4808-82BB-E9A83A069C4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0D0DDA-5315-492E-A293-159FCC28E9C7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812620B0-53FC-4C3F-9606-B6BBE2320AA9}">
      <dgm:prSet/>
      <dgm:spPr/>
      <dgm:t>
        <a:bodyPr/>
        <a:lstStyle/>
        <a:p>
          <a:r>
            <a:rPr lang="en-US"/>
            <a:t>Does your communication keep in mind who, what, when, where, why and how?</a:t>
          </a:r>
        </a:p>
      </dgm:t>
    </dgm:pt>
    <dgm:pt modelId="{87FB05CF-929B-4571-8E90-10E9F048AEF9}" type="parTrans" cxnId="{B530BC66-758F-4CF3-9BE0-28FACA3AE880}">
      <dgm:prSet/>
      <dgm:spPr/>
      <dgm:t>
        <a:bodyPr/>
        <a:lstStyle/>
        <a:p>
          <a:endParaRPr lang="en-US"/>
        </a:p>
      </dgm:t>
    </dgm:pt>
    <dgm:pt modelId="{44EEE6D7-41A9-4BCA-86FF-478A46C1028C}" type="sibTrans" cxnId="{B530BC66-758F-4CF3-9BE0-28FACA3AE880}">
      <dgm:prSet/>
      <dgm:spPr/>
      <dgm:t>
        <a:bodyPr/>
        <a:lstStyle/>
        <a:p>
          <a:endParaRPr lang="en-US"/>
        </a:p>
      </dgm:t>
    </dgm:pt>
    <dgm:pt modelId="{9B70E659-2FF4-4B14-A894-1290D36BDEF8}">
      <dgm:prSet/>
      <dgm:spPr/>
      <dgm:t>
        <a:bodyPr/>
        <a:lstStyle/>
        <a:p>
          <a:r>
            <a:rPr lang="en-US"/>
            <a:t>Are you following planning models – planning, preparation, draft phase, implementation, evaluation (data collection), reporting?</a:t>
          </a:r>
        </a:p>
      </dgm:t>
    </dgm:pt>
    <dgm:pt modelId="{89745BB9-E605-4FA7-8EF5-F536B2121421}" type="parTrans" cxnId="{133F3CFD-190A-4F83-BA74-7CFBFE1988AD}">
      <dgm:prSet/>
      <dgm:spPr/>
      <dgm:t>
        <a:bodyPr/>
        <a:lstStyle/>
        <a:p>
          <a:endParaRPr lang="en-US"/>
        </a:p>
      </dgm:t>
    </dgm:pt>
    <dgm:pt modelId="{C0AF9D69-FC09-4F73-B2FF-5E11F37247F6}" type="sibTrans" cxnId="{133F3CFD-190A-4F83-BA74-7CFBFE1988AD}">
      <dgm:prSet/>
      <dgm:spPr/>
      <dgm:t>
        <a:bodyPr/>
        <a:lstStyle/>
        <a:p>
          <a:endParaRPr lang="en-US"/>
        </a:p>
      </dgm:t>
    </dgm:pt>
    <dgm:pt modelId="{3D8D7445-0B38-41EF-8FC2-9AAF3B623777}">
      <dgm:prSet/>
      <dgm:spPr/>
      <dgm:t>
        <a:bodyPr/>
        <a:lstStyle/>
        <a:p>
          <a:r>
            <a:rPr lang="en-US"/>
            <a:t>What online analytics tools are you using? – Google Analytics, Facebook Insights, Twitter Analytics</a:t>
          </a:r>
        </a:p>
      </dgm:t>
    </dgm:pt>
    <dgm:pt modelId="{8DA47629-6E5C-4AE7-B87F-CA3EFB227C89}" type="parTrans" cxnId="{B837E34C-723F-4D5B-913B-3660164A8132}">
      <dgm:prSet/>
      <dgm:spPr/>
      <dgm:t>
        <a:bodyPr/>
        <a:lstStyle/>
        <a:p>
          <a:endParaRPr lang="en-US"/>
        </a:p>
      </dgm:t>
    </dgm:pt>
    <dgm:pt modelId="{512DF49B-FDF7-4688-862D-01D284914AFB}" type="sibTrans" cxnId="{B837E34C-723F-4D5B-913B-3660164A8132}">
      <dgm:prSet/>
      <dgm:spPr/>
      <dgm:t>
        <a:bodyPr/>
        <a:lstStyle/>
        <a:p>
          <a:endParaRPr lang="en-US"/>
        </a:p>
      </dgm:t>
    </dgm:pt>
    <dgm:pt modelId="{2CCDB897-34D4-450C-AAC0-E69505432BF3}" type="pres">
      <dgm:prSet presAssocID="{520D0DDA-5315-492E-A293-159FCC28E9C7}" presName="vert0" presStyleCnt="0">
        <dgm:presLayoutVars>
          <dgm:dir/>
          <dgm:animOne val="branch"/>
          <dgm:animLvl val="lvl"/>
        </dgm:presLayoutVars>
      </dgm:prSet>
      <dgm:spPr/>
    </dgm:pt>
    <dgm:pt modelId="{A3AF6339-843A-49C4-8A34-7BA003C0DE4C}" type="pres">
      <dgm:prSet presAssocID="{812620B0-53FC-4C3F-9606-B6BBE2320AA9}" presName="thickLine" presStyleLbl="alignNode1" presStyleIdx="0" presStyleCnt="3"/>
      <dgm:spPr/>
    </dgm:pt>
    <dgm:pt modelId="{CEA1E829-CC92-4C36-A9DB-D18B53CB867E}" type="pres">
      <dgm:prSet presAssocID="{812620B0-53FC-4C3F-9606-B6BBE2320AA9}" presName="horz1" presStyleCnt="0"/>
      <dgm:spPr/>
    </dgm:pt>
    <dgm:pt modelId="{23C5A23A-1138-4028-9405-07D32C1D23BA}" type="pres">
      <dgm:prSet presAssocID="{812620B0-53FC-4C3F-9606-B6BBE2320AA9}" presName="tx1" presStyleLbl="revTx" presStyleIdx="0" presStyleCnt="3"/>
      <dgm:spPr/>
    </dgm:pt>
    <dgm:pt modelId="{FF6BD125-CD22-4863-B180-A9FB492C396A}" type="pres">
      <dgm:prSet presAssocID="{812620B0-53FC-4C3F-9606-B6BBE2320AA9}" presName="vert1" presStyleCnt="0"/>
      <dgm:spPr/>
    </dgm:pt>
    <dgm:pt modelId="{9B72B16A-D7D2-4D84-B563-452FA634E13A}" type="pres">
      <dgm:prSet presAssocID="{9B70E659-2FF4-4B14-A894-1290D36BDEF8}" presName="thickLine" presStyleLbl="alignNode1" presStyleIdx="1" presStyleCnt="3"/>
      <dgm:spPr/>
    </dgm:pt>
    <dgm:pt modelId="{984D7731-D496-46D5-8ABA-E7B303A180B2}" type="pres">
      <dgm:prSet presAssocID="{9B70E659-2FF4-4B14-A894-1290D36BDEF8}" presName="horz1" presStyleCnt="0"/>
      <dgm:spPr/>
    </dgm:pt>
    <dgm:pt modelId="{987B37AD-323B-4E6A-90FA-7BF370687BBC}" type="pres">
      <dgm:prSet presAssocID="{9B70E659-2FF4-4B14-A894-1290D36BDEF8}" presName="tx1" presStyleLbl="revTx" presStyleIdx="1" presStyleCnt="3"/>
      <dgm:spPr/>
    </dgm:pt>
    <dgm:pt modelId="{1E46CDE4-1412-4878-BF90-0AF02E73BA8A}" type="pres">
      <dgm:prSet presAssocID="{9B70E659-2FF4-4B14-A894-1290D36BDEF8}" presName="vert1" presStyleCnt="0"/>
      <dgm:spPr/>
    </dgm:pt>
    <dgm:pt modelId="{3747AB02-D90F-4950-AB65-306932120219}" type="pres">
      <dgm:prSet presAssocID="{3D8D7445-0B38-41EF-8FC2-9AAF3B623777}" presName="thickLine" presStyleLbl="alignNode1" presStyleIdx="2" presStyleCnt="3"/>
      <dgm:spPr/>
    </dgm:pt>
    <dgm:pt modelId="{434EA28C-7A6A-46B1-B6FA-D8F4FBE5F999}" type="pres">
      <dgm:prSet presAssocID="{3D8D7445-0B38-41EF-8FC2-9AAF3B623777}" presName="horz1" presStyleCnt="0"/>
      <dgm:spPr/>
    </dgm:pt>
    <dgm:pt modelId="{B0C3782F-29C0-475D-B02F-A4D3222FCB9E}" type="pres">
      <dgm:prSet presAssocID="{3D8D7445-0B38-41EF-8FC2-9AAF3B623777}" presName="tx1" presStyleLbl="revTx" presStyleIdx="2" presStyleCnt="3"/>
      <dgm:spPr/>
    </dgm:pt>
    <dgm:pt modelId="{686B795A-8A77-4EE7-B3BD-125DF97C7F80}" type="pres">
      <dgm:prSet presAssocID="{3D8D7445-0B38-41EF-8FC2-9AAF3B623777}" presName="vert1" presStyleCnt="0"/>
      <dgm:spPr/>
    </dgm:pt>
  </dgm:ptLst>
  <dgm:cxnLst>
    <dgm:cxn modelId="{24CD2E40-5D09-4D1B-A9FE-21238A3904DE}" type="presOf" srcId="{520D0DDA-5315-492E-A293-159FCC28E9C7}" destId="{2CCDB897-34D4-450C-AAC0-E69505432BF3}" srcOrd="0" destOrd="0" presId="urn:microsoft.com/office/officeart/2008/layout/LinedList"/>
    <dgm:cxn modelId="{B530BC66-758F-4CF3-9BE0-28FACA3AE880}" srcId="{520D0DDA-5315-492E-A293-159FCC28E9C7}" destId="{812620B0-53FC-4C3F-9606-B6BBE2320AA9}" srcOrd="0" destOrd="0" parTransId="{87FB05CF-929B-4571-8E90-10E9F048AEF9}" sibTransId="{44EEE6D7-41A9-4BCA-86FF-478A46C1028C}"/>
    <dgm:cxn modelId="{B837E34C-723F-4D5B-913B-3660164A8132}" srcId="{520D0DDA-5315-492E-A293-159FCC28E9C7}" destId="{3D8D7445-0B38-41EF-8FC2-9AAF3B623777}" srcOrd="2" destOrd="0" parTransId="{8DA47629-6E5C-4AE7-B87F-CA3EFB227C89}" sibTransId="{512DF49B-FDF7-4688-862D-01D284914AFB}"/>
    <dgm:cxn modelId="{19A37593-11D5-4B34-B2D1-B374FE7D4F93}" type="presOf" srcId="{812620B0-53FC-4C3F-9606-B6BBE2320AA9}" destId="{23C5A23A-1138-4028-9405-07D32C1D23BA}" srcOrd="0" destOrd="0" presId="urn:microsoft.com/office/officeart/2008/layout/LinedList"/>
    <dgm:cxn modelId="{9439BAC9-C98B-4B22-868D-D7EFF67356FB}" type="presOf" srcId="{3D8D7445-0B38-41EF-8FC2-9AAF3B623777}" destId="{B0C3782F-29C0-475D-B02F-A4D3222FCB9E}" srcOrd="0" destOrd="0" presId="urn:microsoft.com/office/officeart/2008/layout/LinedList"/>
    <dgm:cxn modelId="{133F3CFD-190A-4F83-BA74-7CFBFE1988AD}" srcId="{520D0DDA-5315-492E-A293-159FCC28E9C7}" destId="{9B70E659-2FF4-4B14-A894-1290D36BDEF8}" srcOrd="1" destOrd="0" parTransId="{89745BB9-E605-4FA7-8EF5-F536B2121421}" sibTransId="{C0AF9D69-FC09-4F73-B2FF-5E11F37247F6}"/>
    <dgm:cxn modelId="{D6E691FE-7778-4354-884B-9E2A16C04E1F}" type="presOf" srcId="{9B70E659-2FF4-4B14-A894-1290D36BDEF8}" destId="{987B37AD-323B-4E6A-90FA-7BF370687BBC}" srcOrd="0" destOrd="0" presId="urn:microsoft.com/office/officeart/2008/layout/LinedList"/>
    <dgm:cxn modelId="{97BBE0C8-E46E-4ECB-8978-5A6958C8EF14}" type="presParOf" srcId="{2CCDB897-34D4-450C-AAC0-E69505432BF3}" destId="{A3AF6339-843A-49C4-8A34-7BA003C0DE4C}" srcOrd="0" destOrd="0" presId="urn:microsoft.com/office/officeart/2008/layout/LinedList"/>
    <dgm:cxn modelId="{071BF42E-5FE5-41E0-80F8-3D086DCA7225}" type="presParOf" srcId="{2CCDB897-34D4-450C-AAC0-E69505432BF3}" destId="{CEA1E829-CC92-4C36-A9DB-D18B53CB867E}" srcOrd="1" destOrd="0" presId="urn:microsoft.com/office/officeart/2008/layout/LinedList"/>
    <dgm:cxn modelId="{E2C839E4-B885-4BFA-B39D-B3B3DBD6FCB4}" type="presParOf" srcId="{CEA1E829-CC92-4C36-A9DB-D18B53CB867E}" destId="{23C5A23A-1138-4028-9405-07D32C1D23BA}" srcOrd="0" destOrd="0" presId="urn:microsoft.com/office/officeart/2008/layout/LinedList"/>
    <dgm:cxn modelId="{476D4B41-955A-46FF-8397-F8857667738B}" type="presParOf" srcId="{CEA1E829-CC92-4C36-A9DB-D18B53CB867E}" destId="{FF6BD125-CD22-4863-B180-A9FB492C396A}" srcOrd="1" destOrd="0" presId="urn:microsoft.com/office/officeart/2008/layout/LinedList"/>
    <dgm:cxn modelId="{8FC87DE2-8DB6-4731-8C91-31CEE2B2A6DC}" type="presParOf" srcId="{2CCDB897-34D4-450C-AAC0-E69505432BF3}" destId="{9B72B16A-D7D2-4D84-B563-452FA634E13A}" srcOrd="2" destOrd="0" presId="urn:microsoft.com/office/officeart/2008/layout/LinedList"/>
    <dgm:cxn modelId="{E780A36C-02E8-4FE6-BE85-25176DC17EB9}" type="presParOf" srcId="{2CCDB897-34D4-450C-AAC0-E69505432BF3}" destId="{984D7731-D496-46D5-8ABA-E7B303A180B2}" srcOrd="3" destOrd="0" presId="urn:microsoft.com/office/officeart/2008/layout/LinedList"/>
    <dgm:cxn modelId="{D2AFDFE7-0AD6-4C17-85F9-94D35C761E8B}" type="presParOf" srcId="{984D7731-D496-46D5-8ABA-E7B303A180B2}" destId="{987B37AD-323B-4E6A-90FA-7BF370687BBC}" srcOrd="0" destOrd="0" presId="urn:microsoft.com/office/officeart/2008/layout/LinedList"/>
    <dgm:cxn modelId="{65EF7C00-D6C7-4E28-A45C-1745AD9906EE}" type="presParOf" srcId="{984D7731-D496-46D5-8ABA-E7B303A180B2}" destId="{1E46CDE4-1412-4878-BF90-0AF02E73BA8A}" srcOrd="1" destOrd="0" presId="urn:microsoft.com/office/officeart/2008/layout/LinedList"/>
    <dgm:cxn modelId="{FD70959D-B9FD-4E08-9808-85469D757B8B}" type="presParOf" srcId="{2CCDB897-34D4-450C-AAC0-E69505432BF3}" destId="{3747AB02-D90F-4950-AB65-306932120219}" srcOrd="4" destOrd="0" presId="urn:microsoft.com/office/officeart/2008/layout/LinedList"/>
    <dgm:cxn modelId="{1CA9A3B0-575D-469D-96FB-41FC5B5014D3}" type="presParOf" srcId="{2CCDB897-34D4-450C-AAC0-E69505432BF3}" destId="{434EA28C-7A6A-46B1-B6FA-D8F4FBE5F999}" srcOrd="5" destOrd="0" presId="urn:microsoft.com/office/officeart/2008/layout/LinedList"/>
    <dgm:cxn modelId="{ADB3ACB2-05D9-455A-A7A0-1B5847677EB7}" type="presParOf" srcId="{434EA28C-7A6A-46B1-B6FA-D8F4FBE5F999}" destId="{B0C3782F-29C0-475D-B02F-A4D3222FCB9E}" srcOrd="0" destOrd="0" presId="urn:microsoft.com/office/officeart/2008/layout/LinedList"/>
    <dgm:cxn modelId="{F5E400EE-8959-47DB-8F71-64803957CD00}" type="presParOf" srcId="{434EA28C-7A6A-46B1-B6FA-D8F4FBE5F999}" destId="{686B795A-8A77-4EE7-B3BD-125DF97C7F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ED10D-E92A-43B1-B14E-0F4A2120EA2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91D07-A361-480C-80D5-74DB2C4F788A}">
      <dgm:prSet/>
      <dgm:spPr/>
      <dgm:t>
        <a:bodyPr/>
        <a:lstStyle/>
        <a:p>
          <a:pPr>
            <a:defRPr cap="all"/>
          </a:pPr>
          <a:r>
            <a:rPr lang="en-US"/>
            <a:t>The Provider Newsletter (Sent to about 1,500 every other Thursday)</a:t>
          </a:r>
        </a:p>
      </dgm:t>
    </dgm:pt>
    <dgm:pt modelId="{432A219F-0A5E-4420-9ED1-69FEF30CE51A}" type="parTrans" cxnId="{6A1C32B3-148A-405F-B31B-5F233097DD5E}">
      <dgm:prSet/>
      <dgm:spPr/>
      <dgm:t>
        <a:bodyPr/>
        <a:lstStyle/>
        <a:p>
          <a:endParaRPr lang="en-US"/>
        </a:p>
      </dgm:t>
    </dgm:pt>
    <dgm:pt modelId="{BA8A610F-23E4-47A9-BBDD-54C7A0E2E005}" type="sibTrans" cxnId="{6A1C32B3-148A-405F-B31B-5F233097DD5E}">
      <dgm:prSet/>
      <dgm:spPr/>
      <dgm:t>
        <a:bodyPr/>
        <a:lstStyle/>
        <a:p>
          <a:endParaRPr lang="en-US"/>
        </a:p>
      </dgm:t>
    </dgm:pt>
    <dgm:pt modelId="{05C1DA77-EC86-42D5-B9D4-F1701E0203EE}">
      <dgm:prSet/>
      <dgm:spPr/>
      <dgm:t>
        <a:bodyPr/>
        <a:lstStyle/>
        <a:p>
          <a:pPr>
            <a:defRPr cap="all"/>
          </a:pPr>
          <a:r>
            <a:rPr lang="en-US"/>
            <a:t>Our Social Media – Twitter, Facebook, LinkedIn</a:t>
          </a:r>
        </a:p>
      </dgm:t>
    </dgm:pt>
    <dgm:pt modelId="{6555A83A-E4DC-4EF4-B1A0-916D64B81092}" type="parTrans" cxnId="{963DD75F-154F-41D7-B6DA-BE4F95297D3C}">
      <dgm:prSet/>
      <dgm:spPr/>
      <dgm:t>
        <a:bodyPr/>
        <a:lstStyle/>
        <a:p>
          <a:endParaRPr lang="en-US"/>
        </a:p>
      </dgm:t>
    </dgm:pt>
    <dgm:pt modelId="{6F7BF386-BA3C-4767-AB1B-D86EAE8F4AE5}" type="sibTrans" cxnId="{963DD75F-154F-41D7-B6DA-BE4F95297D3C}">
      <dgm:prSet/>
      <dgm:spPr/>
      <dgm:t>
        <a:bodyPr/>
        <a:lstStyle/>
        <a:p>
          <a:endParaRPr lang="en-US"/>
        </a:p>
      </dgm:t>
    </dgm:pt>
    <dgm:pt modelId="{2319A8A5-FDC5-4685-AFBA-74BB01A8FFAC}">
      <dgm:prSet/>
      <dgm:spPr/>
      <dgm:t>
        <a:bodyPr/>
        <a:lstStyle/>
        <a:p>
          <a:pPr>
            <a:defRPr cap="all"/>
          </a:pPr>
          <a:r>
            <a:rPr lang="en-US"/>
            <a:t>Our Website – I’m receiving fewer items from ProAction lately.</a:t>
          </a:r>
        </a:p>
      </dgm:t>
    </dgm:pt>
    <dgm:pt modelId="{50F4FC2C-50C3-454B-AF89-3BCFB7CC5BD4}" type="parTrans" cxnId="{9FD12F76-21A3-40C7-9C44-5323E7156325}">
      <dgm:prSet/>
      <dgm:spPr/>
      <dgm:t>
        <a:bodyPr/>
        <a:lstStyle/>
        <a:p>
          <a:endParaRPr lang="en-US"/>
        </a:p>
      </dgm:t>
    </dgm:pt>
    <dgm:pt modelId="{740A061B-30B7-49FB-B4BF-F3F8EF91AB51}" type="sibTrans" cxnId="{9FD12F76-21A3-40C7-9C44-5323E7156325}">
      <dgm:prSet/>
      <dgm:spPr/>
      <dgm:t>
        <a:bodyPr/>
        <a:lstStyle/>
        <a:p>
          <a:endParaRPr lang="en-US"/>
        </a:p>
      </dgm:t>
    </dgm:pt>
    <dgm:pt modelId="{42F05082-044E-4972-8CAC-B68669AA72D2}">
      <dgm:prSet/>
      <dgm:spPr/>
      <dgm:t>
        <a:bodyPr/>
        <a:lstStyle/>
        <a:p>
          <a:pPr>
            <a:defRPr cap="all"/>
          </a:pPr>
          <a:r>
            <a:rPr lang="en-US"/>
            <a:t>Other Resources – NYCON &amp; PRSA</a:t>
          </a:r>
        </a:p>
      </dgm:t>
    </dgm:pt>
    <dgm:pt modelId="{BFDC7BAF-FBD8-41CD-8B90-39662627EE9A}" type="parTrans" cxnId="{D101332E-4686-4EFD-8542-3E79883B206B}">
      <dgm:prSet/>
      <dgm:spPr/>
      <dgm:t>
        <a:bodyPr/>
        <a:lstStyle/>
        <a:p>
          <a:endParaRPr lang="en-US"/>
        </a:p>
      </dgm:t>
    </dgm:pt>
    <dgm:pt modelId="{D5868640-5C22-4CF9-9F62-14FBBCB5EE10}" type="sibTrans" cxnId="{D101332E-4686-4EFD-8542-3E79883B206B}">
      <dgm:prSet/>
      <dgm:spPr/>
      <dgm:t>
        <a:bodyPr/>
        <a:lstStyle/>
        <a:p>
          <a:endParaRPr lang="en-US"/>
        </a:p>
      </dgm:t>
    </dgm:pt>
    <dgm:pt modelId="{B3B30362-EE0F-40B9-8673-38A15318E6DC}">
      <dgm:prSet/>
      <dgm:spPr/>
      <dgm:t>
        <a:bodyPr/>
        <a:lstStyle/>
        <a:p>
          <a:pPr>
            <a:defRPr cap="all"/>
          </a:pPr>
          <a:r>
            <a:rPr lang="en-US"/>
            <a:t>Have a question? Just ask. – Consulting, focused projects, and etc.</a:t>
          </a:r>
        </a:p>
      </dgm:t>
    </dgm:pt>
    <dgm:pt modelId="{4FAE3CC4-E3D1-490B-A09F-8FE64336FCF2}" type="parTrans" cxnId="{5873A00D-3F2B-438F-A514-720A087D2B19}">
      <dgm:prSet/>
      <dgm:spPr/>
      <dgm:t>
        <a:bodyPr/>
        <a:lstStyle/>
        <a:p>
          <a:endParaRPr lang="en-US"/>
        </a:p>
      </dgm:t>
    </dgm:pt>
    <dgm:pt modelId="{431A0835-0959-4400-A131-4702FE801F5E}" type="sibTrans" cxnId="{5873A00D-3F2B-438F-A514-720A087D2B19}">
      <dgm:prSet/>
      <dgm:spPr/>
      <dgm:t>
        <a:bodyPr/>
        <a:lstStyle/>
        <a:p>
          <a:endParaRPr lang="en-US"/>
        </a:p>
      </dgm:t>
    </dgm:pt>
    <dgm:pt modelId="{61624C36-6BE0-45FB-935E-ACDD3F6C1B3D}" type="pres">
      <dgm:prSet presAssocID="{D11ED10D-E92A-43B1-B14E-0F4A2120EA27}" presName="linear" presStyleCnt="0">
        <dgm:presLayoutVars>
          <dgm:animLvl val="lvl"/>
          <dgm:resizeHandles val="exact"/>
        </dgm:presLayoutVars>
      </dgm:prSet>
      <dgm:spPr/>
    </dgm:pt>
    <dgm:pt modelId="{08AD65BF-F47F-47EE-A11D-A862764D5EE1}" type="pres">
      <dgm:prSet presAssocID="{97E91D07-A361-480C-80D5-74DB2C4F788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983D262-E199-41CB-8A52-AE02DE60A1D5}" type="pres">
      <dgm:prSet presAssocID="{BA8A610F-23E4-47A9-BBDD-54C7A0E2E005}" presName="spacer" presStyleCnt="0"/>
      <dgm:spPr/>
    </dgm:pt>
    <dgm:pt modelId="{AB6A7FF3-27D0-4978-8016-89E06E267B81}" type="pres">
      <dgm:prSet presAssocID="{05C1DA77-EC86-42D5-B9D4-F1701E0203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EF059C7-F0B7-4680-ABEA-BA8C484C17B6}" type="pres">
      <dgm:prSet presAssocID="{6F7BF386-BA3C-4767-AB1B-D86EAE8F4AE5}" presName="spacer" presStyleCnt="0"/>
      <dgm:spPr/>
    </dgm:pt>
    <dgm:pt modelId="{6C18755C-AB87-497B-9B42-DD6EB2120771}" type="pres">
      <dgm:prSet presAssocID="{2319A8A5-FDC5-4685-AFBA-74BB01A8FFA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C760F81-34E6-4F7A-AA44-1752243A27E3}" type="pres">
      <dgm:prSet presAssocID="{740A061B-30B7-49FB-B4BF-F3F8EF91AB51}" presName="spacer" presStyleCnt="0"/>
      <dgm:spPr/>
    </dgm:pt>
    <dgm:pt modelId="{D978B957-4B33-4915-B8BE-ED0E44D76CB2}" type="pres">
      <dgm:prSet presAssocID="{42F05082-044E-4972-8CAC-B68669AA72D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5B96A6F-0835-421E-AF4A-CAEF78DE61B9}" type="pres">
      <dgm:prSet presAssocID="{D5868640-5C22-4CF9-9F62-14FBBCB5EE10}" presName="spacer" presStyleCnt="0"/>
      <dgm:spPr/>
    </dgm:pt>
    <dgm:pt modelId="{B0D37D43-9B0C-4556-AD3A-A1B5D9A62408}" type="pres">
      <dgm:prSet presAssocID="{B3B30362-EE0F-40B9-8673-38A15318E6D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873A00D-3F2B-438F-A514-720A087D2B19}" srcId="{D11ED10D-E92A-43B1-B14E-0F4A2120EA27}" destId="{B3B30362-EE0F-40B9-8673-38A15318E6DC}" srcOrd="4" destOrd="0" parTransId="{4FAE3CC4-E3D1-490B-A09F-8FE64336FCF2}" sibTransId="{431A0835-0959-4400-A131-4702FE801F5E}"/>
    <dgm:cxn modelId="{F1171017-4D91-4ADA-8921-525613B00049}" type="presOf" srcId="{D11ED10D-E92A-43B1-B14E-0F4A2120EA27}" destId="{61624C36-6BE0-45FB-935E-ACDD3F6C1B3D}" srcOrd="0" destOrd="0" presId="urn:microsoft.com/office/officeart/2005/8/layout/vList2"/>
    <dgm:cxn modelId="{903D561E-A927-43B6-A099-3A5E139C12B7}" type="presOf" srcId="{B3B30362-EE0F-40B9-8673-38A15318E6DC}" destId="{B0D37D43-9B0C-4556-AD3A-A1B5D9A62408}" srcOrd="0" destOrd="0" presId="urn:microsoft.com/office/officeart/2005/8/layout/vList2"/>
    <dgm:cxn modelId="{D101332E-4686-4EFD-8542-3E79883B206B}" srcId="{D11ED10D-E92A-43B1-B14E-0F4A2120EA27}" destId="{42F05082-044E-4972-8CAC-B68669AA72D2}" srcOrd="3" destOrd="0" parTransId="{BFDC7BAF-FBD8-41CD-8B90-39662627EE9A}" sibTransId="{D5868640-5C22-4CF9-9F62-14FBBCB5EE10}"/>
    <dgm:cxn modelId="{B90A913F-3F81-43CD-9304-10A752FC5DDC}" type="presOf" srcId="{42F05082-044E-4972-8CAC-B68669AA72D2}" destId="{D978B957-4B33-4915-B8BE-ED0E44D76CB2}" srcOrd="0" destOrd="0" presId="urn:microsoft.com/office/officeart/2005/8/layout/vList2"/>
    <dgm:cxn modelId="{963DD75F-154F-41D7-B6DA-BE4F95297D3C}" srcId="{D11ED10D-E92A-43B1-B14E-0F4A2120EA27}" destId="{05C1DA77-EC86-42D5-B9D4-F1701E0203EE}" srcOrd="1" destOrd="0" parTransId="{6555A83A-E4DC-4EF4-B1A0-916D64B81092}" sibTransId="{6F7BF386-BA3C-4767-AB1B-D86EAE8F4AE5}"/>
    <dgm:cxn modelId="{9FD12F76-21A3-40C7-9C44-5323E7156325}" srcId="{D11ED10D-E92A-43B1-B14E-0F4A2120EA27}" destId="{2319A8A5-FDC5-4685-AFBA-74BB01A8FFAC}" srcOrd="2" destOrd="0" parTransId="{50F4FC2C-50C3-454B-AF89-3BCFB7CC5BD4}" sibTransId="{740A061B-30B7-49FB-B4BF-F3F8EF91AB51}"/>
    <dgm:cxn modelId="{EADD5C58-6E85-492B-B1BF-D8DC018E7436}" type="presOf" srcId="{2319A8A5-FDC5-4685-AFBA-74BB01A8FFAC}" destId="{6C18755C-AB87-497B-9B42-DD6EB2120771}" srcOrd="0" destOrd="0" presId="urn:microsoft.com/office/officeart/2005/8/layout/vList2"/>
    <dgm:cxn modelId="{F1400C8F-630A-49CF-8719-1E270F99AA35}" type="presOf" srcId="{05C1DA77-EC86-42D5-B9D4-F1701E0203EE}" destId="{AB6A7FF3-27D0-4978-8016-89E06E267B81}" srcOrd="0" destOrd="0" presId="urn:microsoft.com/office/officeart/2005/8/layout/vList2"/>
    <dgm:cxn modelId="{61A6B2A9-EA64-484B-A5C5-FDA00A41A61F}" type="presOf" srcId="{97E91D07-A361-480C-80D5-74DB2C4F788A}" destId="{08AD65BF-F47F-47EE-A11D-A862764D5EE1}" srcOrd="0" destOrd="0" presId="urn:microsoft.com/office/officeart/2005/8/layout/vList2"/>
    <dgm:cxn modelId="{6A1C32B3-148A-405F-B31B-5F233097DD5E}" srcId="{D11ED10D-E92A-43B1-B14E-0F4A2120EA27}" destId="{97E91D07-A361-480C-80D5-74DB2C4F788A}" srcOrd="0" destOrd="0" parTransId="{432A219F-0A5E-4420-9ED1-69FEF30CE51A}" sibTransId="{BA8A610F-23E4-47A9-BBDD-54C7A0E2E005}"/>
    <dgm:cxn modelId="{8EBA7AE8-E061-4735-A0EB-3D88DEDA7E92}" type="presParOf" srcId="{61624C36-6BE0-45FB-935E-ACDD3F6C1B3D}" destId="{08AD65BF-F47F-47EE-A11D-A862764D5EE1}" srcOrd="0" destOrd="0" presId="urn:microsoft.com/office/officeart/2005/8/layout/vList2"/>
    <dgm:cxn modelId="{735C61DE-10E7-48FC-9787-5B804C392C7B}" type="presParOf" srcId="{61624C36-6BE0-45FB-935E-ACDD3F6C1B3D}" destId="{8983D262-E199-41CB-8A52-AE02DE60A1D5}" srcOrd="1" destOrd="0" presId="urn:microsoft.com/office/officeart/2005/8/layout/vList2"/>
    <dgm:cxn modelId="{7D18E0BD-69CE-4C5E-975D-3D6BD819C720}" type="presParOf" srcId="{61624C36-6BE0-45FB-935E-ACDD3F6C1B3D}" destId="{AB6A7FF3-27D0-4978-8016-89E06E267B81}" srcOrd="2" destOrd="0" presId="urn:microsoft.com/office/officeart/2005/8/layout/vList2"/>
    <dgm:cxn modelId="{9BE7F5E3-C373-46A0-864F-54497EB449DA}" type="presParOf" srcId="{61624C36-6BE0-45FB-935E-ACDD3F6C1B3D}" destId="{8EF059C7-F0B7-4680-ABEA-BA8C484C17B6}" srcOrd="3" destOrd="0" presId="urn:microsoft.com/office/officeart/2005/8/layout/vList2"/>
    <dgm:cxn modelId="{BCF03A7A-9A28-40A3-A3BD-FE64E4CF5687}" type="presParOf" srcId="{61624C36-6BE0-45FB-935E-ACDD3F6C1B3D}" destId="{6C18755C-AB87-497B-9B42-DD6EB2120771}" srcOrd="4" destOrd="0" presId="urn:microsoft.com/office/officeart/2005/8/layout/vList2"/>
    <dgm:cxn modelId="{C7761136-2151-423D-9AA8-2536D7CC6940}" type="presParOf" srcId="{61624C36-6BE0-45FB-935E-ACDD3F6C1B3D}" destId="{EC760F81-34E6-4F7A-AA44-1752243A27E3}" srcOrd="5" destOrd="0" presId="urn:microsoft.com/office/officeart/2005/8/layout/vList2"/>
    <dgm:cxn modelId="{4C44172B-89AE-4FA4-BB00-AF431466B372}" type="presParOf" srcId="{61624C36-6BE0-45FB-935E-ACDD3F6C1B3D}" destId="{D978B957-4B33-4915-B8BE-ED0E44D76CB2}" srcOrd="6" destOrd="0" presId="urn:microsoft.com/office/officeart/2005/8/layout/vList2"/>
    <dgm:cxn modelId="{AE4BE861-D8F1-4C51-AF34-01BEE6E2839D}" type="presParOf" srcId="{61624C36-6BE0-45FB-935E-ACDD3F6C1B3D}" destId="{45B96A6F-0835-421E-AF4A-CAEF78DE61B9}" srcOrd="7" destOrd="0" presId="urn:microsoft.com/office/officeart/2005/8/layout/vList2"/>
    <dgm:cxn modelId="{5AFC8053-4017-409B-A717-1A7B28D69AED}" type="presParOf" srcId="{61624C36-6BE0-45FB-935E-ACDD3F6C1B3D}" destId="{B0D37D43-9B0C-4556-AD3A-A1B5D9A6240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FF8B3-46A6-4B81-BF60-2BB8F914EEAB}">
      <dsp:nvSpPr>
        <dsp:cNvPr id="0" name=""/>
        <dsp:cNvSpPr/>
      </dsp:nvSpPr>
      <dsp:spPr>
        <a:xfrm>
          <a:off x="0" y="465236"/>
          <a:ext cx="10515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Food Bank of the Southern Tier</a:t>
          </a:r>
        </a:p>
      </dsp:txBody>
      <dsp:txXfrm>
        <a:off x="55030" y="520266"/>
        <a:ext cx="10405540" cy="1017235"/>
      </dsp:txXfrm>
    </dsp:sp>
    <dsp:sp modelId="{2FBC39B3-A9BF-493A-B100-B577607D0F9C}">
      <dsp:nvSpPr>
        <dsp:cNvPr id="0" name=""/>
        <dsp:cNvSpPr/>
      </dsp:nvSpPr>
      <dsp:spPr>
        <a:xfrm>
          <a:off x="0" y="1592531"/>
          <a:ext cx="10515600" cy="116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700" kern="1200"/>
            <a:t>Review Current Posts – Telling their story, Calls to Action, Resources Offered, Shares from Partners</a:t>
          </a:r>
        </a:p>
      </dsp:txBody>
      <dsp:txXfrm>
        <a:off x="0" y="1592531"/>
        <a:ext cx="10515600" cy="1167480"/>
      </dsp:txXfrm>
    </dsp:sp>
    <dsp:sp modelId="{61C32C63-D89B-4808-82BB-E9A83A069C44}">
      <dsp:nvSpPr>
        <dsp:cNvPr id="0" name=""/>
        <dsp:cNvSpPr/>
      </dsp:nvSpPr>
      <dsp:spPr>
        <a:xfrm>
          <a:off x="0" y="2760012"/>
          <a:ext cx="10515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Every announcement gets a press release</a:t>
          </a:r>
        </a:p>
      </dsp:txBody>
      <dsp:txXfrm>
        <a:off x="55030" y="2815042"/>
        <a:ext cx="10405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F6339-843A-49C4-8A34-7BA003C0DE4C}">
      <dsp:nvSpPr>
        <dsp:cNvPr id="0" name=""/>
        <dsp:cNvSpPr/>
      </dsp:nvSpPr>
      <dsp:spPr>
        <a:xfrm>
          <a:off x="0" y="1575"/>
          <a:ext cx="50291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5A23A-1138-4028-9405-07D32C1D23BA}">
      <dsp:nvSpPr>
        <dsp:cNvPr id="0" name=""/>
        <dsp:cNvSpPr/>
      </dsp:nvSpPr>
      <dsp:spPr>
        <a:xfrm>
          <a:off x="0" y="1575"/>
          <a:ext cx="5029199" cy="107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Does your communication keep in mind who, what, when, where, why and how?</a:t>
          </a:r>
        </a:p>
      </dsp:txBody>
      <dsp:txXfrm>
        <a:off x="0" y="1575"/>
        <a:ext cx="5029199" cy="1074824"/>
      </dsp:txXfrm>
    </dsp:sp>
    <dsp:sp modelId="{9B72B16A-D7D2-4D84-B563-452FA634E13A}">
      <dsp:nvSpPr>
        <dsp:cNvPr id="0" name=""/>
        <dsp:cNvSpPr/>
      </dsp:nvSpPr>
      <dsp:spPr>
        <a:xfrm>
          <a:off x="0" y="1076400"/>
          <a:ext cx="50291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B37AD-323B-4E6A-90FA-7BF370687BBC}">
      <dsp:nvSpPr>
        <dsp:cNvPr id="0" name=""/>
        <dsp:cNvSpPr/>
      </dsp:nvSpPr>
      <dsp:spPr>
        <a:xfrm>
          <a:off x="0" y="1076400"/>
          <a:ext cx="5029199" cy="107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Are you following planning models – planning, preparation, draft phase, implementation, evaluation (data collection), reporting?</a:t>
          </a:r>
        </a:p>
      </dsp:txBody>
      <dsp:txXfrm>
        <a:off x="0" y="1076400"/>
        <a:ext cx="5029199" cy="1074824"/>
      </dsp:txXfrm>
    </dsp:sp>
    <dsp:sp modelId="{3747AB02-D90F-4950-AB65-306932120219}">
      <dsp:nvSpPr>
        <dsp:cNvPr id="0" name=""/>
        <dsp:cNvSpPr/>
      </dsp:nvSpPr>
      <dsp:spPr>
        <a:xfrm>
          <a:off x="0" y="2151225"/>
          <a:ext cx="50291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3782F-29C0-475D-B02F-A4D3222FCB9E}">
      <dsp:nvSpPr>
        <dsp:cNvPr id="0" name=""/>
        <dsp:cNvSpPr/>
      </dsp:nvSpPr>
      <dsp:spPr>
        <a:xfrm>
          <a:off x="0" y="2151225"/>
          <a:ext cx="5029199" cy="1074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What online analytics tools are you using? – Google Analytics, Facebook Insights, Twitter Analytics</a:t>
          </a:r>
        </a:p>
      </dsp:txBody>
      <dsp:txXfrm>
        <a:off x="0" y="2151225"/>
        <a:ext cx="5029199" cy="10748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D65BF-F47F-47EE-A11D-A862764D5EE1}">
      <dsp:nvSpPr>
        <dsp:cNvPr id="0" name=""/>
        <dsp:cNvSpPr/>
      </dsp:nvSpPr>
      <dsp:spPr>
        <a:xfrm>
          <a:off x="0" y="35662"/>
          <a:ext cx="5029199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The Provider Newsletter (Sent to about 1,500 every other Thursday)</a:t>
          </a:r>
        </a:p>
      </dsp:txBody>
      <dsp:txXfrm>
        <a:off x="29128" y="64790"/>
        <a:ext cx="4970943" cy="538444"/>
      </dsp:txXfrm>
    </dsp:sp>
    <dsp:sp modelId="{AB6A7FF3-27D0-4978-8016-89E06E267B81}">
      <dsp:nvSpPr>
        <dsp:cNvPr id="0" name=""/>
        <dsp:cNvSpPr/>
      </dsp:nvSpPr>
      <dsp:spPr>
        <a:xfrm>
          <a:off x="0" y="675562"/>
          <a:ext cx="5029199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Our Social Media – Twitter, Facebook, LinkedIn</a:t>
          </a:r>
        </a:p>
      </dsp:txBody>
      <dsp:txXfrm>
        <a:off x="29128" y="704690"/>
        <a:ext cx="4970943" cy="538444"/>
      </dsp:txXfrm>
    </dsp:sp>
    <dsp:sp modelId="{6C18755C-AB87-497B-9B42-DD6EB2120771}">
      <dsp:nvSpPr>
        <dsp:cNvPr id="0" name=""/>
        <dsp:cNvSpPr/>
      </dsp:nvSpPr>
      <dsp:spPr>
        <a:xfrm>
          <a:off x="0" y="1315462"/>
          <a:ext cx="5029199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Our Website – I’m receiving fewer items from ProAction lately.</a:t>
          </a:r>
        </a:p>
      </dsp:txBody>
      <dsp:txXfrm>
        <a:off x="29128" y="1344590"/>
        <a:ext cx="4970943" cy="538444"/>
      </dsp:txXfrm>
    </dsp:sp>
    <dsp:sp modelId="{D978B957-4B33-4915-B8BE-ED0E44D76CB2}">
      <dsp:nvSpPr>
        <dsp:cNvPr id="0" name=""/>
        <dsp:cNvSpPr/>
      </dsp:nvSpPr>
      <dsp:spPr>
        <a:xfrm>
          <a:off x="0" y="1955363"/>
          <a:ext cx="5029199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Other Resources – NYCON &amp; PRSA</a:t>
          </a:r>
        </a:p>
      </dsp:txBody>
      <dsp:txXfrm>
        <a:off x="29128" y="1984491"/>
        <a:ext cx="4970943" cy="538444"/>
      </dsp:txXfrm>
    </dsp:sp>
    <dsp:sp modelId="{B0D37D43-9B0C-4556-AD3A-A1B5D9A62408}">
      <dsp:nvSpPr>
        <dsp:cNvPr id="0" name=""/>
        <dsp:cNvSpPr/>
      </dsp:nvSpPr>
      <dsp:spPr>
        <a:xfrm>
          <a:off x="0" y="2595263"/>
          <a:ext cx="5029199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Have a question? Just ask. – Consulting, focused projects, and etc.</a:t>
          </a:r>
        </a:p>
      </dsp:txBody>
      <dsp:txXfrm>
        <a:off x="29128" y="2624391"/>
        <a:ext cx="4970943" cy="538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3AF9F-EB9F-4862-9D2C-7DE4D1294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341B6-042E-4948-A4D1-8290A2C2C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591D4-4E87-467E-A06A-2DC24F6D3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39654-C57F-4716-8B10-0A298A2D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4CF94-32EE-4825-8E1F-A407AC27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3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9CC2-CEDD-45B0-BF6C-222F2CAB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B8D13-55BC-4214-B246-5D456A97D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F6672-282C-450D-87D0-8D4E7507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2CBC7-CD24-4BBD-A669-3B7B0FC3B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4D4D8-D214-4A51-A02E-B29D6773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1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45DA10-3B81-4B92-B02A-4CD002767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B8D7B-7A1E-4D99-8233-1FA7C43B2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AC794-B284-4863-BC5D-5B520424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B9667-B8F4-4170-AC5D-DBC46551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068B-3024-4084-87AC-976938EB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3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6F0E-C710-49CB-8B52-11D4AD64A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BD965-ABA2-480B-A0C9-E88D9E504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D76E9-A12C-4617-ADC0-92B1F96B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6C1C9-699A-4BBE-937A-3891D821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5E4D3-1A35-49B2-B769-88ABDE16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1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6D1F9-B03A-45FF-A000-FFA93942E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95936-E708-4627-B375-8236A9D2E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E932E-A3A3-4609-A03D-D6A6DF5DB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1AEC6-1F96-4469-97CF-ADE0D7A1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0FDC9-3F98-4BF2-9D79-26A358D1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3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3078-16C0-401B-9E86-610A7CDE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348A9-40D4-4473-8D93-A04676CF7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0F470-1D15-4C32-8548-1D68E507F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B09A6-94FA-4A5B-8133-94BEBE87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4FAB1-17D8-4265-A12C-161A3AFF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93156-E89F-4D5E-8B2B-F79B8C45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4A213-57A0-4F92-B558-6EAC6CB0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F9763-7472-438C-BC2E-B34D2711C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5FF8D-D963-4E1C-B345-BDFA5B3D6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CDDCC-ACD6-49EC-9E78-1DEFB269A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24CF1A-9F0C-4EA1-9D9D-2B69BD10B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61BC9F-7F5D-49D9-8CEB-AD898610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1A45E4-B022-4C19-A5FE-E5375614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000490-3B75-4018-845F-14A84C38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0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204F-F5C0-435C-BED5-44BDDF80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85CF8-7781-48E7-8D16-12C341BE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10C13-FFF9-4F6B-A8D0-03849A614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15750-2F2F-4A78-B971-9CD021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02E4B-E962-43E4-AB78-D2DD7FF9E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EB64B-745A-4847-A67B-C46AFD34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2C028-6E85-43B2-9D2D-06CA8B41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1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0941B-66E2-4700-8356-E79B7F2A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B3370-3C37-4443-8903-A78367C6D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84778-71C8-4AE6-99FD-BCB04214D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542AE-0ECC-49EE-822F-36F9CAE9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2A111-3977-4D65-8270-53A56382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6B1C9-11EF-4DCF-8F5F-0E090A68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6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C78F-8B64-45AF-88E4-B8C03E4E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65ADC-2738-4BFA-877A-6AA1F1293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E84EF-E5FC-4A21-B456-8493F9285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8D458-D599-4911-98FE-8BE98905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44F3D-FD49-4EBA-A2D7-BCAB852E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928C-47D2-491F-BCB6-C55CC76A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CECFA-F57C-4105-8838-F5DF504B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1AC11-BF73-4E96-A8F0-48F1FF9C8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7F295-18B1-49D4-BC4F-970504F52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31A0C-68A3-4493-B70B-86B628834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57D26-8B29-4F71-828C-935824CFA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41CCBED-E4E1-4997-A072-94D325AE3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599"/>
            <a:ext cx="12192000" cy="62484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349E71-499C-43F2-986D-F2B52FA26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434228"/>
            <a:ext cx="10640754" cy="775845"/>
          </a:xfrm>
        </p:spPr>
        <p:txBody>
          <a:bodyPr anchor="ctr">
            <a:normAutofit/>
          </a:bodyPr>
          <a:lstStyle/>
          <a:p>
            <a:pPr algn="l"/>
            <a:r>
              <a:rPr lang="en-US" sz="4400">
                <a:solidFill>
                  <a:srgbClr val="FFFFFF"/>
                </a:solidFill>
                <a:latin typeface="VAG Rounded Std Light" panose="020F0902020204020204" pitchFamily="34" charset="0"/>
              </a:rPr>
              <a:t>Communication in the time of COVID-19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27F50A4-96DC-44F7-8805-D1713FA4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030580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D362A08-7C39-456C-84CF-F0E915CC0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001496"/>
            <a:ext cx="9163757" cy="450447"/>
          </a:xfrm>
        </p:spPr>
        <p:txBody>
          <a:bodyPr anchor="ctr">
            <a:normAutofit/>
          </a:bodyPr>
          <a:lstStyle/>
          <a:p>
            <a:pPr algn="l"/>
            <a:r>
              <a:rPr lang="en-US" sz="2200">
                <a:solidFill>
                  <a:srgbClr val="FFFFFF"/>
                </a:solidFill>
                <a:latin typeface="VAG Rounded Std Light" panose="020F0902020204020204" pitchFamily="34" charset="0"/>
              </a:rPr>
              <a:t>Institute for Human Services, Inc.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657922F-06FC-4A81-9EC2-4047535D1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1749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9A18065E-E4C6-4EFD-AB2C-9D30EF1CB1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432" b="15564"/>
          <a:stretch/>
        </p:blipFill>
        <p:spPr>
          <a:xfrm>
            <a:off x="1544253" y="445153"/>
            <a:ext cx="9103494" cy="358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4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0E71-CD73-4F87-8DD8-1ACB1A24F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AG Rounded Std Light" panose="020F0902020204020204" pitchFamily="34" charset="0"/>
              </a:rPr>
              <a:t>Reliance on Local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75DB2-DC5C-4769-A2A8-43B04F108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Make and keep media connections! This is often a free and impactful resource. Do you have a list?</a:t>
            </a:r>
          </a:p>
          <a:p>
            <a:pPr marL="0" indent="0">
              <a:buNone/>
            </a:pPr>
            <a:r>
              <a:rPr lang="en-US" dirty="0"/>
              <a:t>It’s a great time to advertise. Never before has such a unifying message presented itself.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Right now, people don’t know who to believe, bringing them back to local media sources – newspapers, tv, radio and community groups on social media.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local media to show “good faith” – Write a letter to the editor, ask for a morning tv show spot, showcase a service project.</a:t>
            </a:r>
          </a:p>
        </p:txBody>
      </p:sp>
    </p:spTree>
    <p:extLst>
      <p:ext uri="{BB962C8B-B14F-4D97-AF65-F5344CB8AC3E}">
        <p14:creationId xmlns:p14="http://schemas.microsoft.com/office/powerpoint/2010/main" val="36025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6CA465-0D17-49BF-861D-7EFB53B21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AG Rounded Std Light" panose="020F0902020204020204" pitchFamily="34" charset="0"/>
              </a:rPr>
              <a:t>Messages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723ED-EE44-4753-B860-FC8F81099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VAG Rounded Std Light" panose="020F0902020204020204" pitchFamily="34" charset="0"/>
              </a:rPr>
              <a:t>You can’t do it successfully on your own!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Hitch yourself to someone else’s wagon wherever possible.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	Partner with others too relaunch or rebrand services post-COVID-19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	Utilize new resource hubs to share links.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	Ask more from member organizations like IHS, The Community Foundation, United Way and etc.</a:t>
            </a:r>
          </a:p>
          <a:p>
            <a:pPr marL="0" indent="0">
              <a:buNone/>
            </a:pPr>
            <a:endParaRPr lang="en-US" sz="1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Use an all the above strategy: Social Media, Print Media, Radio, Television and even word of mouth.</a:t>
            </a:r>
          </a:p>
          <a:p>
            <a:pPr marL="0" indent="0">
              <a:buNone/>
            </a:pPr>
            <a:endParaRPr lang="en-US" sz="1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Establish a web page for your COVID-19 related updates – give people one place to go.</a:t>
            </a:r>
          </a:p>
        </p:txBody>
      </p:sp>
    </p:spTree>
    <p:extLst>
      <p:ext uri="{BB962C8B-B14F-4D97-AF65-F5344CB8AC3E}">
        <p14:creationId xmlns:p14="http://schemas.microsoft.com/office/powerpoint/2010/main" val="52450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340442-B8E7-4820-8B5F-A93CBC7C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AG Rounded Std Light" panose="020F0902020204020204" pitchFamily="34" charset="0"/>
              </a:rPr>
              <a:t>Measuring Performance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654FE4-6D65-4F87-886C-1A9636432C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15" b="39735"/>
          <a:stretch/>
        </p:blipFill>
        <p:spPr>
          <a:xfrm>
            <a:off x="804671" y="3052871"/>
            <a:ext cx="4954693" cy="2787014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21BBF0-C921-46FD-BF5E-547B9172B2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043297"/>
              </p:ext>
            </p:extLst>
          </p:nvPr>
        </p:nvGraphicFramePr>
        <p:xfrm>
          <a:off x="6354871" y="2827419"/>
          <a:ext cx="5029200" cy="322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64022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BCE86B-F86E-4738-908F-18AF7B63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We Can Help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970C54-43C0-4BC4-A865-15B3F92653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38" b="7576"/>
          <a:stretch/>
        </p:blipFill>
        <p:spPr>
          <a:xfrm>
            <a:off x="804671" y="3052879"/>
            <a:ext cx="4954693" cy="2786999"/>
          </a:xfrm>
          <a:prstGeom prst="rect">
            <a:avLst/>
          </a:prstGeom>
        </p:spPr>
      </p:pic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FAD591EE-4843-453E-9013-AC217CB93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889930"/>
              </p:ext>
            </p:extLst>
          </p:nvPr>
        </p:nvGraphicFramePr>
        <p:xfrm>
          <a:off x="6354871" y="2827419"/>
          <a:ext cx="5029200" cy="322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669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D19F3-22B6-4F3C-8EF6-9B04D8EB0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AG Rounded Std Light" panose="020F0902020204020204" pitchFamily="34" charset="0"/>
              </a:rPr>
              <a:t>Initial Analysis</a:t>
            </a: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2E59A-62AB-4BE2-9475-3F1F314D1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>
                <a:solidFill>
                  <a:srgbClr val="FFFFFF"/>
                </a:solidFill>
              </a:rPr>
              <a:t>Pros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Great volume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Great at pushing services out there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Engaging graphic design</a:t>
            </a:r>
          </a:p>
          <a:p>
            <a:pPr marL="0" indent="0">
              <a:buNone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8E4EE-75A8-4A69-B3D3-3A32C499B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>
                <a:solidFill>
                  <a:srgbClr val="FFFFFF"/>
                </a:solidFill>
              </a:rPr>
              <a:t>Cons – Going the extra mile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Being interactive – use of video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Making better use of partnerships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Telling the personal story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Getting in front of media</a:t>
            </a:r>
          </a:p>
        </p:txBody>
      </p:sp>
    </p:spTree>
    <p:extLst>
      <p:ext uri="{BB962C8B-B14F-4D97-AF65-F5344CB8AC3E}">
        <p14:creationId xmlns:p14="http://schemas.microsoft.com/office/powerpoint/2010/main" val="4037032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E64BF-D1BD-42DA-8A7C-54A13CA09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VAG Rounded Std Light" panose="020F0902020204020204" pitchFamily="34" charset="0"/>
              </a:rPr>
              <a:t>Who is Getting it Right?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DCBCFD61-0422-44E3-B979-D57C704927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96307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97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A1BF0B-84F8-4822-AB40-E873C095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VAG Rounded Std Light" panose="020F0902020204020204" pitchFamily="34" charset="0"/>
              </a:rPr>
              <a:t>General Best Practices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B69B368-6627-4368-ACA7-EC25E397F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Designating one person to function as communications lead – “Cut out the Middle Man”</a:t>
            </a:r>
          </a:p>
          <a:p>
            <a:endParaRPr lang="en-US" sz="1700">
              <a:solidFill>
                <a:srgbClr val="000000"/>
              </a:solidFill>
            </a:endParaRPr>
          </a:p>
          <a:p>
            <a:r>
              <a:rPr lang="en-US" sz="1700">
                <a:solidFill>
                  <a:srgbClr val="000000"/>
                </a:solidFill>
              </a:rPr>
              <a:t>In the case of managing multiple departments – Set schedules to ensure balanced presentation.</a:t>
            </a:r>
          </a:p>
          <a:p>
            <a:pPr lvl="1"/>
            <a:r>
              <a:rPr lang="en-US" sz="1700">
                <a:solidFill>
                  <a:srgbClr val="000000"/>
                </a:solidFill>
              </a:rPr>
              <a:t>Calendars are nice, but hard to maintain for someone whose job isn’t full-time communications.</a:t>
            </a:r>
          </a:p>
          <a:p>
            <a:pPr lvl="1"/>
            <a:r>
              <a:rPr lang="en-US" sz="1700">
                <a:solidFill>
                  <a:srgbClr val="000000"/>
                </a:solidFill>
              </a:rPr>
              <a:t>Ensure accountability for deadlines.</a:t>
            </a:r>
          </a:p>
          <a:p>
            <a:endParaRPr lang="en-US" sz="1700">
              <a:solidFill>
                <a:srgbClr val="000000"/>
              </a:solidFill>
            </a:endParaRPr>
          </a:p>
          <a:p>
            <a:r>
              <a:rPr lang="en-US" sz="1700">
                <a:solidFill>
                  <a:srgbClr val="000000"/>
                </a:solidFill>
              </a:rPr>
              <a:t>Establish a communications request form – Google Doc. or Other. For the sake of establishing deadlines.</a:t>
            </a:r>
          </a:p>
        </p:txBody>
      </p:sp>
    </p:spTree>
    <p:extLst>
      <p:ext uri="{BB962C8B-B14F-4D97-AF65-F5344CB8AC3E}">
        <p14:creationId xmlns:p14="http://schemas.microsoft.com/office/powerpoint/2010/main" val="169439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23C5C6-D9DF-4B92-BFFE-5C5B61BA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VAG Rounded Std Light" panose="020F0902020204020204" pitchFamily="34" charset="0"/>
              </a:rPr>
              <a:t>Internal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1EF6B-2411-46DF-BD8A-94C45759D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Who is the audience?</a:t>
            </a:r>
          </a:p>
          <a:p>
            <a:r>
              <a:rPr lang="en-US" sz="2000">
                <a:solidFill>
                  <a:srgbClr val="000000"/>
                </a:solidFill>
              </a:rPr>
              <a:t>Instilling confidence in the organization</a:t>
            </a:r>
          </a:p>
          <a:p>
            <a:r>
              <a:rPr lang="en-US" sz="2000">
                <a:solidFill>
                  <a:srgbClr val="000000"/>
                </a:solidFill>
              </a:rPr>
              <a:t>In the event of staff reduction</a:t>
            </a:r>
          </a:p>
          <a:p>
            <a:r>
              <a:rPr lang="en-US" sz="2000">
                <a:solidFill>
                  <a:srgbClr val="000000"/>
                </a:solidFill>
              </a:rPr>
              <a:t>In the event of an infection</a:t>
            </a:r>
          </a:p>
          <a:p>
            <a:r>
              <a:rPr lang="en-US" sz="2000">
                <a:solidFill>
                  <a:srgbClr val="000000"/>
                </a:solidFill>
              </a:rPr>
              <a:t>In the event of a death</a:t>
            </a:r>
          </a:p>
        </p:txBody>
      </p:sp>
    </p:spTree>
    <p:extLst>
      <p:ext uri="{BB962C8B-B14F-4D97-AF65-F5344CB8AC3E}">
        <p14:creationId xmlns:p14="http://schemas.microsoft.com/office/powerpoint/2010/main" val="230174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02C691-D4FD-40B3-9A7B-C58F73CE2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AG Rounded Std Light" panose="020F0902020204020204" pitchFamily="34" charset="0"/>
              </a:rPr>
              <a:t>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EB28-F12F-4045-B29A-B4D33326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Put emphasis on the front-line employees you need to keep it together.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Employee safety is paramount – have a statement ready and convey their value</a:t>
            </a:r>
          </a:p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	- How are you protecting those interacting with the public? (PPE or how you will get it)</a:t>
            </a:r>
          </a:p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	- Substance = Confidence</a:t>
            </a:r>
          </a:p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	- Don’t be afraid to talk operational detail with employees. They can’t cope if they don’t know.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Employees can be your best friend or your worst enemy: Examples in local nursing facilities.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3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3CEED1-1EA7-4176-9274-1294DB759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VAG Rounded Std Light" panose="020F0902020204020204" pitchFamily="34" charset="0"/>
              </a:rPr>
              <a:t>Building Confidence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6495B-39CF-41C9-A9C2-BC221071B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>
                <a:solidFill>
                  <a:srgbClr val="000000"/>
                </a:solidFill>
                <a:latin typeface="VAG Rounded Std Light" panose="020F0902020204020204" pitchFamily="34" charset="0"/>
              </a:rPr>
              <a:t>Empathy is Important – We’re all going through the same thing! </a:t>
            </a:r>
          </a:p>
          <a:p>
            <a:r>
              <a:rPr lang="en-US" sz="2400">
                <a:solidFill>
                  <a:srgbClr val="000000"/>
                </a:solidFill>
              </a:rPr>
              <a:t>Be flexible, be kind and help where you can – as a major human services provider, you’re in a great position to help your own or point them inn a positive direction. 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Use your platform to unite people behind your services and brand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Positive messages have little impact if not connected to your brand (build in logos, taglines, include staff)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  <a:p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82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B2043A-3124-4ED0-BBAD-DB74782D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Messages for the Public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56853-B156-4625-A34A-17BB6172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#1 -Tell the story of how you are helping!</a:t>
            </a:r>
          </a:p>
          <a:p>
            <a:r>
              <a:rPr lang="en-US" sz="2200">
                <a:solidFill>
                  <a:srgbClr val="FFFFFF"/>
                </a:solidFill>
              </a:rPr>
              <a:t>People expect most of your messages to be COVID-19 based. </a:t>
            </a:r>
          </a:p>
          <a:p>
            <a:r>
              <a:rPr lang="en-US" sz="2200">
                <a:solidFill>
                  <a:srgbClr val="FFFFFF"/>
                </a:solidFill>
              </a:rPr>
              <a:t>Don’t let people forget about off-line services.</a:t>
            </a:r>
          </a:p>
          <a:p>
            <a:r>
              <a:rPr lang="en-US" sz="2200">
                <a:solidFill>
                  <a:srgbClr val="FFFFFF"/>
                </a:solidFill>
              </a:rPr>
              <a:t>The public wants to help. Let them know how they can be a resource.</a:t>
            </a:r>
          </a:p>
          <a:p>
            <a:pPr marL="0" indent="0">
              <a:buNone/>
            </a:pPr>
            <a:endParaRPr lang="en-US" sz="22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200">
                <a:solidFill>
                  <a:srgbClr val="FFFFFF"/>
                </a:solidFill>
              </a:rPr>
              <a:t>Don’t abandon brand identity – bring your messages back to home base.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6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F9165F-A57D-4E16-B2AC-18E02B47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VAG Rounded Std Light" panose="020F0902020204020204" pitchFamily="34" charset="0"/>
              </a:rPr>
              <a:t>COVID-19 Road Blocks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F2A6-2632-41D3-BAA7-3A5BCF662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rgbClr val="FEFFFF"/>
                </a:solidFill>
              </a:rPr>
              <a:t>It’s hard to gather personal stories when you’re barred from interacting with people.</a:t>
            </a:r>
          </a:p>
          <a:p>
            <a:pPr marL="0" indent="0">
              <a:buNone/>
            </a:pPr>
            <a:endParaRPr lang="en-US" sz="240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US" sz="2400">
                <a:solidFill>
                  <a:srgbClr val="FEFFFF"/>
                </a:solidFill>
              </a:rPr>
              <a:t>Unfortunately, it’s not a great time for fundraising and events planning, however there are resources.</a:t>
            </a:r>
          </a:p>
          <a:p>
            <a:pPr marL="0" indent="0">
              <a:buNone/>
            </a:pPr>
            <a:endParaRPr lang="en-US" sz="240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US" sz="2400">
                <a:solidFill>
                  <a:srgbClr val="FEFFFF"/>
                </a:solidFill>
              </a:rPr>
              <a:t>Do you have the appropriate infrastructure for taking things online?</a:t>
            </a:r>
          </a:p>
        </p:txBody>
      </p:sp>
    </p:spTree>
    <p:extLst>
      <p:ext uri="{BB962C8B-B14F-4D97-AF65-F5344CB8AC3E}">
        <p14:creationId xmlns:p14="http://schemas.microsoft.com/office/powerpoint/2010/main" val="436250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792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VAG Rounded Std Light</vt:lpstr>
      <vt:lpstr>Office Theme</vt:lpstr>
      <vt:lpstr>Communication in the time of COVID-19</vt:lpstr>
      <vt:lpstr>Initial Analysis</vt:lpstr>
      <vt:lpstr>Who is Getting it Right?</vt:lpstr>
      <vt:lpstr>General Best Practices</vt:lpstr>
      <vt:lpstr>Internal Communications</vt:lpstr>
      <vt:lpstr>Audience</vt:lpstr>
      <vt:lpstr>Building Confidence (Continued)</vt:lpstr>
      <vt:lpstr>Messages for the Public</vt:lpstr>
      <vt:lpstr>COVID-19 Road Blocks</vt:lpstr>
      <vt:lpstr>Reliance on Local Media</vt:lpstr>
      <vt:lpstr>Messages Execution</vt:lpstr>
      <vt:lpstr>Measuring Performance</vt:lpstr>
      <vt:lpstr>How We Can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in the time of COVID-19</dc:title>
  <dc:creator>Jason Jordan</dc:creator>
  <cp:lastModifiedBy>Jason Jordan</cp:lastModifiedBy>
  <cp:revision>1</cp:revision>
  <dcterms:created xsi:type="dcterms:W3CDTF">2020-04-21T17:31:26Z</dcterms:created>
  <dcterms:modified xsi:type="dcterms:W3CDTF">2020-04-21T17:31:59Z</dcterms:modified>
</cp:coreProperties>
</file>